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8" r:id="rId2"/>
    <p:sldId id="357" r:id="rId3"/>
    <p:sldId id="478" r:id="rId4"/>
    <p:sldId id="339" r:id="rId5"/>
    <p:sldId id="466" r:id="rId6"/>
    <p:sldId id="364" r:id="rId7"/>
    <p:sldId id="480" r:id="rId8"/>
    <p:sldId id="477" r:id="rId9"/>
    <p:sldId id="363" r:id="rId10"/>
    <p:sldId id="366" r:id="rId11"/>
    <p:sldId id="367" r:id="rId12"/>
    <p:sldId id="479" r:id="rId13"/>
    <p:sldId id="257" r:id="rId14"/>
    <p:sldId id="369" r:id="rId15"/>
    <p:sldId id="370" r:id="rId16"/>
    <p:sldId id="351" r:id="rId17"/>
    <p:sldId id="309" r:id="rId18"/>
    <p:sldId id="4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F86"/>
    <a:srgbClr val="73C167"/>
    <a:srgbClr val="FF99CC"/>
    <a:srgbClr val="FFCCCC"/>
    <a:srgbClr val="FF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72398" autoAdjust="0"/>
  </p:normalViewPr>
  <p:slideViewPr>
    <p:cSldViewPr>
      <p:cViewPr varScale="1">
        <p:scale>
          <a:sx n="57" d="100"/>
          <a:sy n="57" d="100"/>
        </p:scale>
        <p:origin x="154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jilli\Dropbox\DREAMS\mHealth\Slide%20figures%202019-6-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25695923003252"/>
          <c:y val="2.1561885675968371E-2"/>
          <c:w val="0.47486980830339781"/>
          <c:h val="0.7697930143290722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tx1"/>
                </a:solidFill>
              </a:ln>
              <a:effectLst/>
            </c:spPr>
            <c:extLst>
              <c:ext xmlns:c16="http://schemas.microsoft.com/office/drawing/2014/chart" uri="{C3380CC4-5D6E-409C-BE32-E72D297353CC}">
                <c16:uniqueId val="{00000002-9E12-466E-93BF-264533531CA7}"/>
              </c:ext>
            </c:extLst>
          </c:dPt>
          <c:dPt>
            <c:idx val="1"/>
            <c:bubble3D val="0"/>
            <c:spPr>
              <a:solidFill>
                <a:schemeClr val="bg1">
                  <a:lumMod val="85000"/>
                </a:schemeClr>
              </a:solidFill>
              <a:ln w="19050">
                <a:solidFill>
                  <a:schemeClr val="tx1"/>
                </a:solidFill>
              </a:ln>
              <a:effectLst/>
            </c:spPr>
            <c:extLst>
              <c:ext xmlns:c16="http://schemas.microsoft.com/office/drawing/2014/chart" uri="{C3380CC4-5D6E-409C-BE32-E72D297353CC}">
                <c16:uniqueId val="{00000001-9E12-466E-93BF-264533531CA7}"/>
              </c:ext>
            </c:extLst>
          </c:dPt>
          <c:dLbls>
            <c:dLbl>
              <c:idx val="0"/>
              <c:tx>
                <c:rich>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fld id="{51303A3D-F76C-4CEF-9ABD-8D58AE492289}" type="VALUE">
                      <a:rPr lang="en-US">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12-466E-93BF-264533531CA7}"/>
                </c:ext>
              </c:extLst>
            </c:dLbl>
            <c:dLbl>
              <c:idx val="1"/>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fld id="{C246ADE8-72F6-4544-B28A-1E222859A343}" type="VALUE">
                      <a:rPr lang="en-US" baseline="0">
                        <a:solidFill>
                          <a:schemeClr val="tx1"/>
                        </a:solidFill>
                      </a:rPr>
                      <a:pPr>
                        <a:defRPr>
                          <a:solidFill>
                            <a:schemeClr val="tx1"/>
                          </a:solidFill>
                        </a:defRPr>
                      </a:pPr>
                      <a:t>[VALUE]</a:t>
                    </a:fld>
                    <a:endParaRPr lang="en-US"/>
                  </a:p>
                </c:rich>
              </c:tx>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12-466E-93BF-264533531CA7}"/>
                </c:ext>
              </c:extLst>
            </c:dLbl>
            <c:spPr>
              <a:noFill/>
              <a:ln>
                <a:noFill/>
              </a:ln>
              <a:effectLst/>
            </c:spPr>
            <c:txPr>
              <a:bodyPr rot="0" spcFirstLastPara="1" vertOverflow="ellipsis" vert="horz" wrap="square" anchor="ctr" anchorCtr="1"/>
              <a:lstStyle/>
              <a:p>
                <a:pPr>
                  <a:defRPr sz="2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Initiate</c:v>
                </c:pt>
                <c:pt idx="1">
                  <c:v>Decline</c:v>
                </c:pt>
              </c:strCache>
            </c:strRef>
          </c:cat>
          <c:val>
            <c:numRef>
              <c:f>Sheet1!$B$2:$B$3</c:f>
              <c:numCache>
                <c:formatCode>0%</c:formatCode>
                <c:ptCount val="2"/>
                <c:pt idx="0">
                  <c:v>0.22</c:v>
                </c:pt>
                <c:pt idx="1">
                  <c:v>0.88</c:v>
                </c:pt>
              </c:numCache>
            </c:numRef>
          </c:val>
          <c:extLst>
            <c:ext xmlns:c16="http://schemas.microsoft.com/office/drawing/2014/chart" uri="{C3380CC4-5D6E-409C-BE32-E72D297353CC}">
              <c16:uniqueId val="{00000000-9E12-466E-93BF-264533531CA7}"/>
            </c:ext>
          </c:extLst>
        </c:ser>
        <c:dLbls>
          <c:showLegendKey val="0"/>
          <c:showVal val="0"/>
          <c:showCatName val="0"/>
          <c:showSerName val="0"/>
          <c:showPercent val="1"/>
          <c:showBubbleSize val="0"/>
          <c:showLeaderLines val="1"/>
        </c:dLbls>
        <c:firstSliceAng val="10"/>
      </c:pieChart>
      <c:spPr>
        <a:noFill/>
        <a:ln>
          <a:noFill/>
        </a:ln>
        <a:effectLst/>
      </c:spPr>
    </c:plotArea>
    <c:legend>
      <c:legendPos val="t"/>
      <c:layout>
        <c:manualLayout>
          <c:xMode val="edge"/>
          <c:yMode val="edge"/>
          <c:x val="0.22626105126520663"/>
          <c:y val="0.8499634174096472"/>
          <c:w val="0.49557647869386551"/>
          <c:h val="0.11528816236254798"/>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92649430626192"/>
          <c:y val="0.10672482643227861"/>
          <c:w val="0.55786952379374677"/>
          <c:h val="0.75894275739582384"/>
        </c:manualLayout>
      </c:layout>
      <c:pieChart>
        <c:varyColors val="1"/>
        <c:ser>
          <c:idx val="0"/>
          <c:order val="0"/>
          <c:tx>
            <c:strRef>
              <c:f>Sheet1!$B$1</c:f>
              <c:strCache>
                <c:ptCount val="1"/>
                <c:pt idx="0">
                  <c:v>Sales</c:v>
                </c:pt>
              </c:strCache>
            </c:strRef>
          </c:tx>
          <c:explosion val="1"/>
          <c:dPt>
            <c:idx val="0"/>
            <c:bubble3D val="0"/>
            <c:spPr>
              <a:solidFill>
                <a:srgbClr val="00B050"/>
              </a:solidFill>
              <a:ln w="19050">
                <a:solidFill>
                  <a:schemeClr val="tx1"/>
                </a:solidFill>
              </a:ln>
              <a:effectLst/>
            </c:spPr>
            <c:extLst>
              <c:ext xmlns:c16="http://schemas.microsoft.com/office/drawing/2014/chart" uri="{C3380CC4-5D6E-409C-BE32-E72D297353CC}">
                <c16:uniqueId val="{00000001-4BA5-487E-9C1A-B7597D058AAB}"/>
              </c:ext>
            </c:extLst>
          </c:dPt>
          <c:dPt>
            <c:idx val="1"/>
            <c:bubble3D val="0"/>
            <c:spPr>
              <a:solidFill>
                <a:schemeClr val="accent3">
                  <a:lumMod val="40000"/>
                  <a:lumOff val="60000"/>
                </a:schemeClr>
              </a:solidFill>
              <a:ln w="19050">
                <a:solidFill>
                  <a:schemeClr val="tx1"/>
                </a:solidFill>
              </a:ln>
              <a:effectLst/>
            </c:spPr>
            <c:extLst>
              <c:ext xmlns:c16="http://schemas.microsoft.com/office/drawing/2014/chart" uri="{C3380CC4-5D6E-409C-BE32-E72D297353CC}">
                <c16:uniqueId val="{00000003-4BA5-487E-9C1A-B7597D058AAB}"/>
              </c:ext>
            </c:extLst>
          </c:dPt>
          <c:dLbls>
            <c:dLbl>
              <c:idx val="0"/>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4BA5-487E-9C1A-B7597D058AAB}"/>
                </c:ext>
              </c:extLst>
            </c:dLbl>
            <c:dLbl>
              <c:idx val="1"/>
              <c:tx>
                <c:rich>
                  <a:bodyPr/>
                  <a:lstStyle/>
                  <a:p>
                    <a:fld id="{18D91110-F136-4EE4-9373-46F9544041E5}" type="PERCENTAGE">
                      <a:rPr lang="en-US">
                        <a:solidFill>
                          <a:schemeClr val="tx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A5-487E-9C1A-B7597D058AAB}"/>
                </c:ext>
              </c:extLst>
            </c:dLbl>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Continue</c:v>
                </c:pt>
                <c:pt idx="1">
                  <c:v>Discontinue</c:v>
                </c:pt>
              </c:strCache>
            </c:strRef>
          </c:cat>
          <c:val>
            <c:numRef>
              <c:f>Sheet1!$B$2:$B$3</c:f>
              <c:numCache>
                <c:formatCode>0%</c:formatCode>
                <c:ptCount val="2"/>
                <c:pt idx="0">
                  <c:v>0.38</c:v>
                </c:pt>
                <c:pt idx="1">
                  <c:v>0.62</c:v>
                </c:pt>
              </c:numCache>
            </c:numRef>
          </c:val>
          <c:extLst>
            <c:ext xmlns:c16="http://schemas.microsoft.com/office/drawing/2014/chart" uri="{C3380CC4-5D6E-409C-BE32-E72D297353CC}">
              <c16:uniqueId val="{00000004-4BA5-487E-9C1A-B7597D058AAB}"/>
            </c:ext>
          </c:extLst>
        </c:ser>
        <c:dLbls>
          <c:showLegendKey val="0"/>
          <c:showVal val="0"/>
          <c:showCatName val="0"/>
          <c:showSerName val="0"/>
          <c:showPercent val="1"/>
          <c:showBubbleSize val="0"/>
          <c:showLeaderLines val="1"/>
        </c:dLbls>
        <c:firstSliceAng val="339"/>
      </c:pieChart>
      <c:spPr>
        <a:noFill/>
        <a:ln>
          <a:noFill/>
        </a:ln>
        <a:effectLst/>
      </c:spPr>
    </c:plotArea>
    <c:legend>
      <c:legendPos val="t"/>
      <c:layout>
        <c:manualLayout>
          <c:xMode val="edge"/>
          <c:yMode val="edge"/>
          <c:x val="0.16933948588669634"/>
          <c:y val="0.87793060195263961"/>
          <c:w val="0.74845226914864305"/>
          <c:h val="0.10903829223635317"/>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99079791006383"/>
          <c:y val="3.7952550889562155E-2"/>
          <c:w val="0.50320890186790501"/>
          <c:h val="0.92409489822087565"/>
        </c:manualLayout>
      </c:layout>
      <c:barChart>
        <c:barDir val="bar"/>
        <c:grouping val="clustered"/>
        <c:varyColors val="0"/>
        <c:ser>
          <c:idx val="0"/>
          <c:order val="0"/>
          <c:tx>
            <c:strRef>
              <c:f>Sheet1!$X$2</c:f>
              <c:strCache>
                <c:ptCount val="1"/>
                <c:pt idx="0">
                  <c:v>Incidence</c:v>
                </c:pt>
              </c:strCache>
            </c:strRef>
          </c:tx>
          <c:spPr>
            <a:solidFill>
              <a:srgbClr val="57AF86"/>
            </a:solidFill>
            <a:ln w="9525">
              <a:solidFill>
                <a:schemeClr val="tx1"/>
              </a:solidFill>
            </a:ln>
          </c:spPr>
          <c:invertIfNegative val="0"/>
          <c:dPt>
            <c:idx val="0"/>
            <c:invertIfNegative val="0"/>
            <c:bubble3D val="0"/>
            <c:extLst>
              <c:ext xmlns:c16="http://schemas.microsoft.com/office/drawing/2014/chart" uri="{C3380CC4-5D6E-409C-BE32-E72D297353CC}">
                <c16:uniqueId val="{00000001-3450-4162-AAC7-6190D1FC2CBA}"/>
              </c:ext>
            </c:extLst>
          </c:dPt>
          <c:dPt>
            <c:idx val="1"/>
            <c:invertIfNegative val="0"/>
            <c:bubble3D val="0"/>
            <c:extLst>
              <c:ext xmlns:c16="http://schemas.microsoft.com/office/drawing/2014/chart" uri="{C3380CC4-5D6E-409C-BE32-E72D297353CC}">
                <c16:uniqueId val="{00000003-3450-4162-AAC7-6190D1FC2CBA}"/>
              </c:ext>
            </c:extLst>
          </c:dPt>
          <c:dPt>
            <c:idx val="2"/>
            <c:invertIfNegative val="0"/>
            <c:bubble3D val="0"/>
            <c:extLst>
              <c:ext xmlns:c16="http://schemas.microsoft.com/office/drawing/2014/chart" uri="{C3380CC4-5D6E-409C-BE32-E72D297353CC}">
                <c16:uniqueId val="{00000005-3450-4162-AAC7-6190D1FC2CBA}"/>
              </c:ext>
            </c:extLst>
          </c:dPt>
          <c:dPt>
            <c:idx val="3"/>
            <c:invertIfNegative val="0"/>
            <c:bubble3D val="0"/>
            <c:extLst>
              <c:ext xmlns:c16="http://schemas.microsoft.com/office/drawing/2014/chart" uri="{C3380CC4-5D6E-409C-BE32-E72D297353CC}">
                <c16:uniqueId val="{00000007-3450-4162-AAC7-6190D1FC2CBA}"/>
              </c:ext>
            </c:extLst>
          </c:dPt>
          <c:dPt>
            <c:idx val="4"/>
            <c:invertIfNegative val="0"/>
            <c:bubble3D val="0"/>
            <c:extLst>
              <c:ext xmlns:c16="http://schemas.microsoft.com/office/drawing/2014/chart" uri="{C3380CC4-5D6E-409C-BE32-E72D297353CC}">
                <c16:uniqueId val="{00000009-3450-4162-AAC7-6190D1FC2CBA}"/>
              </c:ext>
            </c:extLst>
          </c:dPt>
          <c:dPt>
            <c:idx val="6"/>
            <c:invertIfNegative val="0"/>
            <c:bubble3D val="0"/>
            <c:extLst>
              <c:ext xmlns:c16="http://schemas.microsoft.com/office/drawing/2014/chart" uri="{C3380CC4-5D6E-409C-BE32-E72D297353CC}">
                <c16:uniqueId val="{0000000B-3450-4162-AAC7-6190D1FC2CBA}"/>
              </c:ext>
            </c:extLst>
          </c:dPt>
          <c:dPt>
            <c:idx val="7"/>
            <c:invertIfNegative val="0"/>
            <c:bubble3D val="0"/>
            <c:extLst>
              <c:ext xmlns:c16="http://schemas.microsoft.com/office/drawing/2014/chart" uri="{C3380CC4-5D6E-409C-BE32-E72D297353CC}">
                <c16:uniqueId val="{0000000D-3450-4162-AAC7-6190D1FC2CBA}"/>
              </c:ext>
            </c:extLst>
          </c:dPt>
          <c:dPt>
            <c:idx val="8"/>
            <c:invertIfNegative val="0"/>
            <c:bubble3D val="0"/>
            <c:extLst>
              <c:ext xmlns:c16="http://schemas.microsoft.com/office/drawing/2014/chart" uri="{C3380CC4-5D6E-409C-BE32-E72D297353CC}">
                <c16:uniqueId val="{0000000E-3450-4162-AAC7-6190D1FC2CBA}"/>
              </c:ext>
            </c:extLst>
          </c:dPt>
          <c:dPt>
            <c:idx val="10"/>
            <c:invertIfNegative val="0"/>
            <c:bubble3D val="0"/>
            <c:extLst>
              <c:ext xmlns:c16="http://schemas.microsoft.com/office/drawing/2014/chart" uri="{C3380CC4-5D6E-409C-BE32-E72D297353CC}">
                <c16:uniqueId val="{00000010-3450-4162-AAC7-6190D1FC2CBA}"/>
              </c:ext>
            </c:extLst>
          </c:dPt>
          <c:dPt>
            <c:idx val="11"/>
            <c:invertIfNegative val="0"/>
            <c:bubble3D val="0"/>
            <c:extLst>
              <c:ext xmlns:c16="http://schemas.microsoft.com/office/drawing/2014/chart" uri="{C3380CC4-5D6E-409C-BE32-E72D297353CC}">
                <c16:uniqueId val="{00000012-3450-4162-AAC7-6190D1FC2CBA}"/>
              </c:ext>
            </c:extLst>
          </c:dPt>
          <c:dPt>
            <c:idx val="12"/>
            <c:invertIfNegative val="0"/>
            <c:bubble3D val="0"/>
            <c:extLst>
              <c:ext xmlns:c16="http://schemas.microsoft.com/office/drawing/2014/chart" uri="{C3380CC4-5D6E-409C-BE32-E72D297353CC}">
                <c16:uniqueId val="{00000014-3450-4162-AAC7-6190D1FC2CBA}"/>
              </c:ext>
            </c:extLst>
          </c:dPt>
          <c:dPt>
            <c:idx val="13"/>
            <c:invertIfNegative val="0"/>
            <c:bubble3D val="0"/>
            <c:extLst>
              <c:ext xmlns:c16="http://schemas.microsoft.com/office/drawing/2014/chart" uri="{C3380CC4-5D6E-409C-BE32-E72D297353CC}">
                <c16:uniqueId val="{00000016-3450-4162-AAC7-6190D1FC2CBA}"/>
              </c:ext>
            </c:extLst>
          </c:dPt>
          <c:dPt>
            <c:idx val="14"/>
            <c:invertIfNegative val="0"/>
            <c:bubble3D val="0"/>
            <c:extLst>
              <c:ext xmlns:c16="http://schemas.microsoft.com/office/drawing/2014/chart" uri="{C3380CC4-5D6E-409C-BE32-E72D297353CC}">
                <c16:uniqueId val="{00000018-3450-4162-AAC7-6190D1FC2CBA}"/>
              </c:ext>
            </c:extLst>
          </c:dPt>
          <c:dPt>
            <c:idx val="16"/>
            <c:invertIfNegative val="0"/>
            <c:bubble3D val="0"/>
            <c:extLst>
              <c:ext xmlns:c16="http://schemas.microsoft.com/office/drawing/2014/chart" uri="{C3380CC4-5D6E-409C-BE32-E72D297353CC}">
                <c16:uniqueId val="{0000001A-3450-4162-AAC7-6190D1FC2CBA}"/>
              </c:ext>
            </c:extLst>
          </c:dPt>
          <c:dPt>
            <c:idx val="18"/>
            <c:invertIfNegative val="0"/>
            <c:bubble3D val="0"/>
            <c:extLst>
              <c:ext xmlns:c16="http://schemas.microsoft.com/office/drawing/2014/chart" uri="{C3380CC4-5D6E-409C-BE32-E72D297353CC}">
                <c16:uniqueId val="{0000001C-3450-4162-AAC7-6190D1FC2CBA}"/>
              </c:ext>
            </c:extLst>
          </c:dPt>
          <c:dPt>
            <c:idx val="20"/>
            <c:invertIfNegative val="0"/>
            <c:bubble3D val="0"/>
            <c:extLst>
              <c:ext xmlns:c16="http://schemas.microsoft.com/office/drawing/2014/chart" uri="{C3380CC4-5D6E-409C-BE32-E72D297353CC}">
                <c16:uniqueId val="{0000001E-3450-4162-AAC7-6190D1FC2CBA}"/>
              </c:ext>
            </c:extLst>
          </c:dPt>
          <c:dPt>
            <c:idx val="22"/>
            <c:invertIfNegative val="0"/>
            <c:bubble3D val="0"/>
            <c:extLst>
              <c:ext xmlns:c16="http://schemas.microsoft.com/office/drawing/2014/chart" uri="{C3380CC4-5D6E-409C-BE32-E72D297353CC}">
                <c16:uniqueId val="{00000020-3450-4162-AAC7-6190D1FC2CBA}"/>
              </c:ext>
            </c:extLst>
          </c:dPt>
          <c:dLbls>
            <c:spPr>
              <a:noFill/>
              <a:ln>
                <a:noFill/>
              </a:ln>
              <a:effectLst/>
            </c:spPr>
            <c:txPr>
              <a:bodyPr/>
              <a:lstStyle/>
              <a:p>
                <a:pPr>
                  <a:defRPr sz="2200" b="1">
                    <a:solidFill>
                      <a:sysClr val="windowText" lastClr="000000"/>
                    </a:solidFill>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Sheet1!$W$3:$W$12</c:f>
              <c:strCache>
                <c:ptCount val="10"/>
                <c:pt idx="1">
                  <c:v>HIV-negative</c:v>
                </c:pt>
                <c:pt idx="2">
                  <c:v>Unknown</c:v>
                </c:pt>
                <c:pt idx="3">
                  <c:v>HIV-positive</c:v>
                </c:pt>
                <c:pt idx="5">
                  <c:v>Pregnant</c:v>
                </c:pt>
                <c:pt idx="6">
                  <c:v>Non-pregnant</c:v>
                </c:pt>
                <c:pt idx="8">
                  <c:v>&lt;24 years</c:v>
                </c:pt>
                <c:pt idx="9">
                  <c:v>≥24 years</c:v>
                </c:pt>
              </c:strCache>
            </c:strRef>
          </c:cat>
          <c:val>
            <c:numRef>
              <c:f>Sheet1!$X$3:$X$12</c:f>
              <c:numCache>
                <c:formatCode>0%</c:formatCode>
                <c:ptCount val="10"/>
                <c:pt idx="1">
                  <c:v>0.4</c:v>
                </c:pt>
                <c:pt idx="2">
                  <c:v>0.62</c:v>
                </c:pt>
                <c:pt idx="3">
                  <c:v>0.95</c:v>
                </c:pt>
                <c:pt idx="5">
                  <c:v>0.52</c:v>
                </c:pt>
                <c:pt idx="6">
                  <c:v>0.7</c:v>
                </c:pt>
                <c:pt idx="8">
                  <c:v>0.53</c:v>
                </c:pt>
                <c:pt idx="9">
                  <c:v>0.76</c:v>
                </c:pt>
              </c:numCache>
            </c:numRef>
          </c:val>
          <c:extLst>
            <c:ext xmlns:c16="http://schemas.microsoft.com/office/drawing/2014/chart" uri="{C3380CC4-5D6E-409C-BE32-E72D297353CC}">
              <c16:uniqueId val="{00000021-3450-4162-AAC7-6190D1FC2CBA}"/>
            </c:ext>
          </c:extLst>
        </c:ser>
        <c:dLbls>
          <c:showLegendKey val="0"/>
          <c:showVal val="1"/>
          <c:showCatName val="0"/>
          <c:showSerName val="0"/>
          <c:showPercent val="0"/>
          <c:showBubbleSize val="0"/>
        </c:dLbls>
        <c:gapWidth val="50"/>
        <c:overlap val="-66"/>
        <c:axId val="81020800"/>
        <c:axId val="81022336"/>
      </c:barChart>
      <c:catAx>
        <c:axId val="81020800"/>
        <c:scaling>
          <c:orientation val="minMax"/>
        </c:scaling>
        <c:delete val="0"/>
        <c:axPos val="l"/>
        <c:numFmt formatCode="General" sourceLinked="0"/>
        <c:majorTickMark val="none"/>
        <c:minorTickMark val="none"/>
        <c:tickLblPos val="nextTo"/>
        <c:txPr>
          <a:bodyPr/>
          <a:lstStyle/>
          <a:p>
            <a:pPr>
              <a:defRPr sz="2200" baseline="0">
                <a:latin typeface="Tw Cen MT" panose="020B0602020104020603" pitchFamily="34" charset="0"/>
                <a:cs typeface="Arial" panose="020B0604020202020204" pitchFamily="34" charset="0"/>
              </a:defRPr>
            </a:pPr>
            <a:endParaRPr lang="en-US"/>
          </a:p>
        </c:txPr>
        <c:crossAx val="81022336"/>
        <c:crosses val="autoZero"/>
        <c:auto val="1"/>
        <c:lblAlgn val="ctr"/>
        <c:lblOffset val="100"/>
        <c:noMultiLvlLbl val="0"/>
      </c:catAx>
      <c:valAx>
        <c:axId val="81022336"/>
        <c:scaling>
          <c:orientation val="minMax"/>
        </c:scaling>
        <c:delete val="1"/>
        <c:axPos val="b"/>
        <c:numFmt formatCode="0%" sourceLinked="1"/>
        <c:majorTickMark val="out"/>
        <c:minorTickMark val="none"/>
        <c:tickLblPos val="nextTo"/>
        <c:crossAx val="8102080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66F5C-6DD7-4144-943B-569DA093B0FF}" type="datetimeFigureOut">
              <a:rPr lang="en-US" smtClean="0"/>
              <a:t>7/23/2019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7960-E95B-4F9A-B7BB-2F0CD2741C86}" type="slidenum">
              <a:rPr lang="en-US" smtClean="0"/>
              <a:t>‹#›</a:t>
            </a:fld>
            <a:endParaRPr lang="en-US"/>
          </a:p>
        </p:txBody>
      </p:sp>
    </p:spTree>
    <p:extLst>
      <p:ext uri="{BB962C8B-B14F-4D97-AF65-F5344CB8AC3E}">
        <p14:creationId xmlns:p14="http://schemas.microsoft.com/office/powerpoint/2010/main" val="89226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coming today and for listening to our talks in this session. First, I’d like to take a moment to acknowledge the collaborative team that I represent from the University of Washington in Seattle and Kenyatta National Hospital in Nairobi. </a:t>
            </a:r>
          </a:p>
        </p:txBody>
      </p:sp>
      <p:sp>
        <p:nvSpPr>
          <p:cNvPr id="4" name="Slide Number Placeholder 3"/>
          <p:cNvSpPr>
            <a:spLocks noGrp="1"/>
          </p:cNvSpPr>
          <p:nvPr>
            <p:ph type="sldNum" sz="quarter" idx="10"/>
          </p:nvPr>
        </p:nvSpPr>
        <p:spPr/>
        <p:txBody>
          <a:bodyPr/>
          <a:lstStyle/>
          <a:p>
            <a:fld id="{A6967960-E95B-4F9A-B7BB-2F0CD2741C86}" type="slidenum">
              <a:rPr lang="en-US" smtClean="0"/>
              <a:t>1</a:t>
            </a:fld>
            <a:endParaRPr lang="en-US"/>
          </a:p>
        </p:txBody>
      </p:sp>
    </p:spTree>
    <p:extLst>
      <p:ext uri="{BB962C8B-B14F-4D97-AF65-F5344CB8AC3E}">
        <p14:creationId xmlns:p14="http://schemas.microsoft.com/office/powerpoint/2010/main" val="2530954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233 DBS tested, 201 were from unique women. Median age of unique PrEP initiators with DBS results was 25 years, 88% were from MCH clinics and most were married. Condomless sex was very frequently reported, other risk factors less so. (CLICK) We compared characteristics of PrEP initiators with DBS results with those whose samples were not selected for testing, to understand how representative our results were of the overall population of women who initiated PrEP and returned for in-person follow-up visits. We did not find significant differences across groups, with the exception that women with DBS tested more frequently had partners who were known to be HIV-positive and more frequently were forced to have sex in the last 6 months. </a:t>
            </a:r>
          </a:p>
          <a:p>
            <a:r>
              <a:rPr lang="en-US" dirty="0"/>
              <a:t> </a:t>
            </a:r>
          </a:p>
        </p:txBody>
      </p:sp>
      <p:sp>
        <p:nvSpPr>
          <p:cNvPr id="4" name="Slide Number Placeholder 3"/>
          <p:cNvSpPr>
            <a:spLocks noGrp="1"/>
          </p:cNvSpPr>
          <p:nvPr>
            <p:ph type="sldNum" sz="quarter" idx="5"/>
          </p:nvPr>
        </p:nvSpPr>
        <p:spPr/>
        <p:txBody>
          <a:bodyPr/>
          <a:lstStyle/>
          <a:p>
            <a:fld id="{A6967960-E95B-4F9A-B7BB-2F0CD2741C86}" type="slidenum">
              <a:rPr lang="en-US" smtClean="0"/>
              <a:t>10</a:t>
            </a:fld>
            <a:endParaRPr lang="en-US"/>
          </a:p>
        </p:txBody>
      </p:sp>
    </p:spTree>
    <p:extLst>
      <p:ext uri="{BB962C8B-B14F-4D97-AF65-F5344CB8AC3E}">
        <p14:creationId xmlns:p14="http://schemas.microsoft.com/office/powerpoint/2010/main" val="162635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201 DBS from unique women attending 1</a:t>
            </a:r>
            <a:r>
              <a:rPr lang="en-US" baseline="30000" dirty="0"/>
              <a:t>st</a:t>
            </a:r>
            <a:r>
              <a:rPr lang="en-US" dirty="0"/>
              <a:t> follow-up visits, the median time since PrEP initiation was 5 weeks. (CLICK) 31 DBS were from subsequent follow-up visits among the same women at a median of 24 weeks since PrEP initiation. (CLICL) And the one seroconverter DBS was also from 5 weeks since PrEP initiation. </a:t>
            </a:r>
          </a:p>
        </p:txBody>
      </p:sp>
      <p:sp>
        <p:nvSpPr>
          <p:cNvPr id="4" name="Slide Number Placeholder 3"/>
          <p:cNvSpPr>
            <a:spLocks noGrp="1"/>
          </p:cNvSpPr>
          <p:nvPr>
            <p:ph type="sldNum" sz="quarter" idx="5"/>
          </p:nvPr>
        </p:nvSpPr>
        <p:spPr/>
        <p:txBody>
          <a:bodyPr/>
          <a:lstStyle/>
          <a:p>
            <a:fld id="{A6967960-E95B-4F9A-B7BB-2F0CD2741C86}" type="slidenum">
              <a:rPr lang="en-US" smtClean="0"/>
              <a:t>11</a:t>
            </a:fld>
            <a:endParaRPr lang="en-US"/>
          </a:p>
        </p:txBody>
      </p:sp>
    </p:spTree>
    <p:extLst>
      <p:ext uri="{BB962C8B-B14F-4D97-AF65-F5344CB8AC3E}">
        <p14:creationId xmlns:p14="http://schemas.microsoft.com/office/powerpoint/2010/main" val="388293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66% of the randomly selected DBS had any detectable TFV-DP. The frequency was 62% among 1</a:t>
            </a:r>
            <a:r>
              <a:rPr lang="en-US" baseline="30000" dirty="0"/>
              <a:t>st</a:t>
            </a:r>
            <a:r>
              <a:rPr lang="en-US" dirty="0"/>
              <a:t> follow-up visits and 90% among later follow-up visits. There was no detectable TFV-DP in the seroconverter DBS, indicating non-adherence. </a:t>
            </a:r>
          </a:p>
        </p:txBody>
      </p:sp>
      <p:sp>
        <p:nvSpPr>
          <p:cNvPr id="4" name="Slide Number Placeholder 3"/>
          <p:cNvSpPr>
            <a:spLocks noGrp="1"/>
          </p:cNvSpPr>
          <p:nvPr>
            <p:ph type="sldNum" sz="quarter" idx="5"/>
          </p:nvPr>
        </p:nvSpPr>
        <p:spPr/>
        <p:txBody>
          <a:bodyPr/>
          <a:lstStyle/>
          <a:p>
            <a:fld id="{A6967960-E95B-4F9A-B7BB-2F0CD2741C86}" type="slidenum">
              <a:rPr lang="en-US" smtClean="0"/>
              <a:t>12</a:t>
            </a:fld>
            <a:endParaRPr lang="en-US"/>
          </a:p>
        </p:txBody>
      </p:sp>
    </p:spTree>
    <p:extLst>
      <p:ext uri="{BB962C8B-B14F-4D97-AF65-F5344CB8AC3E}">
        <p14:creationId xmlns:p14="http://schemas.microsoft.com/office/powerpoint/2010/main" val="418850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Women older than 24 years more frequently had detectable TFV-DP than younger women. (CLICK) Compared to pregnant women, non-pregnant women more frequently had detectable levels. (CLICK) Almost all of women who reported having a partner known to be HIV-positive had detectable levels, the frequency was over twice as high as women who reported having HIV-negative partners. Women who had partners with unknown HIV status also more frequently had detectable drug levels compared to women with HIV-negative partners. We repeated our Poisson models restricting to only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PrEP follow-up visits and the results were very similar.</a:t>
            </a:r>
          </a:p>
        </p:txBody>
      </p:sp>
      <p:sp>
        <p:nvSpPr>
          <p:cNvPr id="4" name="Slide Number Placeholder 3"/>
          <p:cNvSpPr>
            <a:spLocks noGrp="1"/>
          </p:cNvSpPr>
          <p:nvPr>
            <p:ph type="sldNum" sz="quarter" idx="10"/>
          </p:nvPr>
        </p:nvSpPr>
        <p:spPr/>
        <p:txBody>
          <a:bodyPr/>
          <a:lstStyle/>
          <a:p>
            <a:fld id="{BAC00BBB-B390-493F-8F55-EE5E3BB32A8B}" type="slidenum">
              <a:rPr lang="en-US" smtClean="0"/>
              <a:t>13</a:t>
            </a:fld>
            <a:endParaRPr lang="en-US"/>
          </a:p>
        </p:txBody>
      </p:sp>
    </p:spTree>
    <p:extLst>
      <p:ext uri="{BB962C8B-B14F-4D97-AF65-F5344CB8AC3E}">
        <p14:creationId xmlns:p14="http://schemas.microsoft.com/office/powerpoint/2010/main" val="41159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intentionally built a programmatic evaluation in a routine delivery setting to investigate what adherence would be within this real-world context. However, we relied heavily on routinely collected data which had a lot of missingness and may be less reliable than more rigorous study data. We also only used DBS as a biomarker for objective PrEP exposure which measures TFV-DP levels in red blood cells. Future evaluations could incorporate other biomarkers of PrEP exposure. Additional studies are needed to address longitudinal patterns of adherence as we mostly included results from early follow-up visits without multiple time points.</a:t>
            </a:r>
          </a:p>
          <a:p>
            <a:endParaRPr lang="en-US" dirty="0"/>
          </a:p>
        </p:txBody>
      </p:sp>
      <p:sp>
        <p:nvSpPr>
          <p:cNvPr id="4" name="Slide Number Placeholder 3"/>
          <p:cNvSpPr>
            <a:spLocks noGrp="1"/>
          </p:cNvSpPr>
          <p:nvPr>
            <p:ph type="sldNum" sz="quarter" idx="10"/>
          </p:nvPr>
        </p:nvSpPr>
        <p:spPr/>
        <p:txBody>
          <a:bodyPr/>
          <a:lstStyle/>
          <a:p>
            <a:fld id="{A6967960-E95B-4F9A-B7BB-2F0CD2741C86}" type="slidenum">
              <a:rPr lang="en-US" smtClean="0"/>
              <a:t>14</a:t>
            </a:fld>
            <a:endParaRPr lang="en-US"/>
          </a:p>
        </p:txBody>
      </p:sp>
    </p:spTree>
    <p:extLst>
      <p:ext uri="{BB962C8B-B14F-4D97-AF65-F5344CB8AC3E}">
        <p14:creationId xmlns:p14="http://schemas.microsoft.com/office/powerpoint/2010/main" val="352499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programmatic evaluation of PrEP delivery to Kenyan women, two-thirds of blood samples had detectable drug levels. Women who had known HIV-positive partners, were not pregnant, and were ≥24 years were more likely to have TFV-DP detected, but the majority of women with partners of unknown status and those &lt;24 years also had detectable levels. There may be biological or behavioral reasons for differences in PrEP exposure during pregnancy, additional studies are needed to investigate that. In summary, our data suggest that PrEP programs for African women can achieve reasonable PrEP adherence, yet as PrEP implementation advances more strategies for enhancing adherence in real-world MCH and FP settings will become increasing important.</a:t>
            </a:r>
          </a:p>
          <a:p>
            <a:endParaRPr lang="en-US" dirty="0"/>
          </a:p>
        </p:txBody>
      </p:sp>
      <p:sp>
        <p:nvSpPr>
          <p:cNvPr id="4" name="Slide Number Placeholder 3"/>
          <p:cNvSpPr>
            <a:spLocks noGrp="1"/>
          </p:cNvSpPr>
          <p:nvPr>
            <p:ph type="sldNum" sz="quarter" idx="10"/>
          </p:nvPr>
        </p:nvSpPr>
        <p:spPr/>
        <p:txBody>
          <a:bodyPr/>
          <a:lstStyle/>
          <a:p>
            <a:fld id="{A6967960-E95B-4F9A-B7BB-2F0CD2741C86}" type="slidenum">
              <a:rPr lang="en-US" smtClean="0"/>
              <a:t>15</a:t>
            </a:fld>
            <a:endParaRPr lang="en-US"/>
          </a:p>
        </p:txBody>
      </p:sp>
    </p:spTree>
    <p:extLst>
      <p:ext uri="{BB962C8B-B14F-4D97-AF65-F5344CB8AC3E}">
        <p14:creationId xmlns:p14="http://schemas.microsoft.com/office/powerpoint/2010/main" val="279311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take a special moment to thank the nurses who worked on the program and collected all of the DBS from participants as well as our lab managers and coordinators in Kisumu who make everything happen. And as a nurse myself, I’ve been incredibly inspired by the dynamic team of nurses that I have the privilege of working with who are in this photo here.</a:t>
            </a:r>
          </a:p>
        </p:txBody>
      </p:sp>
      <p:sp>
        <p:nvSpPr>
          <p:cNvPr id="4" name="Slide Number Placeholder 3"/>
          <p:cNvSpPr>
            <a:spLocks noGrp="1"/>
          </p:cNvSpPr>
          <p:nvPr>
            <p:ph type="sldNum" sz="quarter" idx="10"/>
          </p:nvPr>
        </p:nvSpPr>
        <p:spPr/>
        <p:txBody>
          <a:bodyPr/>
          <a:lstStyle/>
          <a:p>
            <a:fld id="{A6967960-E95B-4F9A-B7BB-2F0CD2741C86}" type="slidenum">
              <a:rPr lang="en-US" smtClean="0"/>
              <a:t>16</a:t>
            </a:fld>
            <a:endParaRPr lang="en-US"/>
          </a:p>
        </p:txBody>
      </p:sp>
    </p:spTree>
    <p:extLst>
      <p:ext uri="{BB962C8B-B14F-4D97-AF65-F5344CB8AC3E}">
        <p14:creationId xmlns:p14="http://schemas.microsoft.com/office/powerpoint/2010/main" val="231440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gratefully acknowledge all of PrIYA participants, and our generous funders at the NIH and the US Dept of State. Thank you.</a:t>
            </a:r>
          </a:p>
        </p:txBody>
      </p:sp>
      <p:sp>
        <p:nvSpPr>
          <p:cNvPr id="4" name="Slide Number Placeholder 3"/>
          <p:cNvSpPr>
            <a:spLocks noGrp="1"/>
          </p:cNvSpPr>
          <p:nvPr>
            <p:ph type="sldNum" sz="quarter" idx="10"/>
          </p:nvPr>
        </p:nvSpPr>
        <p:spPr/>
        <p:txBody>
          <a:bodyPr/>
          <a:lstStyle/>
          <a:p>
            <a:fld id="{8DF7ED41-0B96-4F49-A2D4-7B902DA45CF0}" type="slidenum">
              <a:rPr lang="en-US" smtClean="0"/>
              <a:t>17</a:t>
            </a:fld>
            <a:endParaRPr lang="en-US"/>
          </a:p>
        </p:txBody>
      </p:sp>
    </p:spTree>
    <p:extLst>
      <p:ext uri="{BB962C8B-B14F-4D97-AF65-F5344CB8AC3E}">
        <p14:creationId xmlns:p14="http://schemas.microsoft.com/office/powerpoint/2010/main" val="41574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plug, if you’d like to learn more about PrIYA or access our training package for implementing PrEP in MCH please visit our website at this link. Here is one of posters and this is PrIYA Nurse </a:t>
            </a:r>
            <a:r>
              <a:rPr lang="en-US" dirty="0" err="1"/>
              <a:t>Larvine</a:t>
            </a:r>
            <a:r>
              <a:rPr lang="en-US" dirty="0"/>
              <a:t> volunteer modeling. Thank you. </a:t>
            </a:r>
          </a:p>
        </p:txBody>
      </p:sp>
      <p:sp>
        <p:nvSpPr>
          <p:cNvPr id="4" name="Slide Number Placeholder 3"/>
          <p:cNvSpPr>
            <a:spLocks noGrp="1"/>
          </p:cNvSpPr>
          <p:nvPr>
            <p:ph type="sldNum" sz="quarter" idx="5"/>
          </p:nvPr>
        </p:nvSpPr>
        <p:spPr/>
        <p:txBody>
          <a:bodyPr/>
          <a:lstStyle/>
          <a:p>
            <a:fld id="{A6967960-E95B-4F9A-B7BB-2F0CD2741C86}" type="slidenum">
              <a:rPr lang="en-US" smtClean="0"/>
              <a:t>18</a:t>
            </a:fld>
            <a:endParaRPr lang="en-US"/>
          </a:p>
        </p:txBody>
      </p:sp>
    </p:spTree>
    <p:extLst>
      <p:ext uri="{BB962C8B-B14F-4D97-AF65-F5344CB8AC3E}">
        <p14:creationId xmlns:p14="http://schemas.microsoft.com/office/powerpoint/2010/main" val="91445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incidence is alarmingly high among young women in East and Southern African settings and persists during periods of pregnancy. (CLICK) A systematic review conducted by Dr. Alison Drake from our UW team found that pregnant African women have HIV incidence rates similar to groups commonly thought of as being at particularly high-risk for HIV such female sex workers. </a:t>
            </a:r>
          </a:p>
        </p:txBody>
      </p:sp>
      <p:sp>
        <p:nvSpPr>
          <p:cNvPr id="4" name="Slide Number Placeholder 3"/>
          <p:cNvSpPr>
            <a:spLocks noGrp="1"/>
          </p:cNvSpPr>
          <p:nvPr>
            <p:ph type="sldNum" sz="quarter" idx="10"/>
          </p:nvPr>
        </p:nvSpPr>
        <p:spPr/>
        <p:txBody>
          <a:bodyPr/>
          <a:lstStyle/>
          <a:p>
            <a:fld id="{A6967960-E95B-4F9A-B7BB-2F0CD2741C86}" type="slidenum">
              <a:rPr lang="en-US" smtClean="0"/>
              <a:t>2</a:t>
            </a:fld>
            <a:endParaRPr lang="en-US"/>
          </a:p>
        </p:txBody>
      </p:sp>
    </p:spTree>
    <p:extLst>
      <p:ext uri="{BB962C8B-B14F-4D97-AF65-F5344CB8AC3E}">
        <p14:creationId xmlns:p14="http://schemas.microsoft.com/office/powerpoint/2010/main" val="289846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the World Health Organization released recommendations that include HIV-negative pregnant women, in settings where HIV prevalence is high, among the groups who should be offered PrEP. Several HIV high-burden countries are considering or are launching programmatic PrEP delivery for pregnant and postpartum mothers, including where much of my team’s work is conducted in Kenya, which includes pregnant and breastfeeding women in its national PrEP guidelines. </a:t>
            </a:r>
          </a:p>
        </p:txBody>
      </p:sp>
      <p:sp>
        <p:nvSpPr>
          <p:cNvPr id="4" name="Slide Number Placeholder 3"/>
          <p:cNvSpPr>
            <a:spLocks noGrp="1"/>
          </p:cNvSpPr>
          <p:nvPr>
            <p:ph type="sldNum" sz="quarter" idx="10"/>
          </p:nvPr>
        </p:nvSpPr>
        <p:spPr/>
        <p:txBody>
          <a:bodyPr/>
          <a:lstStyle/>
          <a:p>
            <a:fld id="{A6967960-E95B-4F9A-B7BB-2F0CD2741C86}" type="slidenum">
              <a:rPr lang="en-US" smtClean="0"/>
              <a:t>3</a:t>
            </a:fld>
            <a:endParaRPr lang="en-US"/>
          </a:p>
        </p:txBody>
      </p:sp>
    </p:spTree>
    <p:extLst>
      <p:ext uri="{BB962C8B-B14F-4D97-AF65-F5344CB8AC3E}">
        <p14:creationId xmlns:p14="http://schemas.microsoft.com/office/powerpoint/2010/main" val="95364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team recently completed the world’s first large-scale PrEP program for pregnant and postpartum women. </a:t>
            </a:r>
            <a:r>
              <a:rPr lang="en-US" dirty="0">
                <a:latin typeface="Arial" panose="020B0604020202020204" pitchFamily="34" charset="0"/>
                <a:cs typeface="Arial" panose="020B0604020202020204" pitchFamily="34" charset="0"/>
              </a:rPr>
              <a:t>The PrEP Implementation for Young Women and Adolescents or “PrIYA” Program aimed to provide real-world evidence on delivering PrEP integrated within 16 routine maternal child health and family planning clinics in Kisumu, Kenya. </a:t>
            </a:r>
            <a:r>
              <a:rPr lang="en-US" dirty="0"/>
              <a:t>This means that women were counselled on PrEP and, if they wanted to initiate, they received PrEP pills directly from the clinic where they receive their MCH and FP care, often from the same nurse. Here are PrIYA nurses Christine, </a:t>
            </a:r>
            <a:r>
              <a:rPr lang="en-US" dirty="0" err="1"/>
              <a:t>Joyness</a:t>
            </a:r>
            <a:r>
              <a:rPr lang="en-US" dirty="0"/>
              <a:t> and Veronica on the left and Rose on the right. They are all nurses who provide routine services while also counselling and initiating women on PrEP. </a:t>
            </a:r>
          </a:p>
        </p:txBody>
      </p:sp>
      <p:sp>
        <p:nvSpPr>
          <p:cNvPr id="4" name="Slide Number Placeholder 3"/>
          <p:cNvSpPr>
            <a:spLocks noGrp="1"/>
          </p:cNvSpPr>
          <p:nvPr>
            <p:ph type="sldNum" sz="quarter" idx="10"/>
          </p:nvPr>
        </p:nvSpPr>
        <p:spPr/>
        <p:txBody>
          <a:bodyPr/>
          <a:lstStyle/>
          <a:p>
            <a:fld id="{A6967960-E95B-4F9A-B7BB-2F0CD2741C86}" type="slidenum">
              <a:rPr lang="en-US" smtClean="0"/>
              <a:t>4</a:t>
            </a:fld>
            <a:endParaRPr lang="en-US"/>
          </a:p>
        </p:txBody>
      </p:sp>
    </p:spTree>
    <p:extLst>
      <p:ext uri="{BB962C8B-B14F-4D97-AF65-F5344CB8AC3E}">
        <p14:creationId xmlns:p14="http://schemas.microsoft.com/office/powerpoint/2010/main" val="192491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rgbClr val="201F1E"/>
                </a:solidFill>
                <a:latin typeface="+mn-lt"/>
                <a:ea typeface="+mn-ea"/>
                <a:cs typeface="+mn-cs"/>
              </a:rPr>
              <a:t>Through PrIYA, over 21,000 unique women were screened for PrEP and over 4600 initiated. PrEP uptake was about </a:t>
            </a:r>
            <a:r>
              <a:rPr lang="en-US" sz="1200" b="0" i="0" kern="1200" dirty="0">
                <a:solidFill>
                  <a:srgbClr val="201F1E"/>
                </a:solidFill>
                <a:effectLst/>
                <a:latin typeface="+mn-lt"/>
                <a:ea typeface="+mn-ea"/>
                <a:cs typeface="+mn-cs"/>
              </a:rPr>
              <a:t>20% in PrIYA overall and up to 80% among women with known risk factors like having a partner who is known to be HIV-positive. (CLICK) Similar to other PrEP programs, early discontinuation was frequent, yet at 1-month post-initiation almost 40% of continued PrEP, meaning they returned for follow-up visits and refilled their prescription. </a:t>
            </a:r>
            <a:r>
              <a:rPr lang="en-US" sz="1200" kern="1200" dirty="0">
                <a:solidFill>
                  <a:srgbClr val="201F1E"/>
                </a:solidFill>
                <a:latin typeface="+mn-lt"/>
                <a:ea typeface="+mn-ea"/>
                <a:cs typeface="+mn-cs"/>
              </a:rPr>
              <a:t>We sought to understand adherence among that group of women who continued PrEP within a subset of PrIYA which is what I’ll present today. </a:t>
            </a:r>
            <a:endParaRPr lang="en-US" sz="1200" b="0" i="0" kern="1200" dirty="0">
              <a:solidFill>
                <a:srgbClr val="201F1E"/>
              </a:solidFill>
              <a:effectLst/>
              <a:latin typeface="+mn-lt"/>
              <a:ea typeface="+mn-ea"/>
              <a:cs typeface="+mn-cs"/>
            </a:endParaRPr>
          </a:p>
          <a:p>
            <a:pPr defTabSz="931774">
              <a:defRPr/>
            </a:pPr>
            <a:endParaRPr lang="en-US" dirty="0"/>
          </a:p>
        </p:txBody>
      </p:sp>
      <p:sp>
        <p:nvSpPr>
          <p:cNvPr id="4" name="Slide Number Placeholder 3"/>
          <p:cNvSpPr>
            <a:spLocks noGrp="1"/>
          </p:cNvSpPr>
          <p:nvPr>
            <p:ph type="sldNum" sz="quarter" idx="5"/>
          </p:nvPr>
        </p:nvSpPr>
        <p:spPr/>
        <p:txBody>
          <a:bodyPr/>
          <a:lstStyle/>
          <a:p>
            <a:fld id="{A6967960-E95B-4F9A-B7BB-2F0CD2741C86}" type="slidenum">
              <a:rPr lang="en-US" smtClean="0"/>
              <a:t>5</a:t>
            </a:fld>
            <a:endParaRPr lang="en-US"/>
          </a:p>
        </p:txBody>
      </p:sp>
    </p:spTree>
    <p:extLst>
      <p:ext uri="{BB962C8B-B14F-4D97-AF65-F5344CB8AC3E}">
        <p14:creationId xmlns:p14="http://schemas.microsoft.com/office/powerpoint/2010/main" val="906916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 current analysis was to evaluate detection of tenofovir-diphosphate, an objective biomarker of PrEP adherence, among women who initiated PrEP within routine MCH and FP clinics in a subset of the PrIYA Program. </a:t>
            </a:r>
          </a:p>
        </p:txBody>
      </p:sp>
      <p:sp>
        <p:nvSpPr>
          <p:cNvPr id="4" name="Slide Number Placeholder 3"/>
          <p:cNvSpPr>
            <a:spLocks noGrp="1"/>
          </p:cNvSpPr>
          <p:nvPr>
            <p:ph type="sldNum" sz="quarter" idx="10"/>
          </p:nvPr>
        </p:nvSpPr>
        <p:spPr/>
        <p:txBody>
          <a:bodyPr/>
          <a:lstStyle/>
          <a:p>
            <a:fld id="{A6967960-E95B-4F9A-B7BB-2F0CD2741C86}" type="slidenum">
              <a:rPr lang="en-US" smtClean="0"/>
              <a:t>6</a:t>
            </a:fld>
            <a:endParaRPr lang="en-US"/>
          </a:p>
        </p:txBody>
      </p:sp>
    </p:spTree>
    <p:extLst>
      <p:ext uri="{BB962C8B-B14F-4D97-AF65-F5344CB8AC3E}">
        <p14:creationId xmlns:p14="http://schemas.microsoft.com/office/powerpoint/2010/main" val="90957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trained all PrIYA program nurses on DBS collection. These are nurses Tony and Celestine practicing on each other in our Kisumu office. (CLICK) Prior to starting DBS collection in the field, each nurse had to demonstrate mastery of skills by collecting a minimum of 5 acceptable DBS. (CLICK) And once DBS collection commenced at dispersed sites, we conducted continuous QA/QC procedures to ensure high quality DBS were collected and made it to the freezer within viable window. </a:t>
            </a:r>
          </a:p>
        </p:txBody>
      </p:sp>
      <p:sp>
        <p:nvSpPr>
          <p:cNvPr id="4" name="Slide Number Placeholder 3"/>
          <p:cNvSpPr>
            <a:spLocks noGrp="1"/>
          </p:cNvSpPr>
          <p:nvPr>
            <p:ph type="sldNum" sz="quarter" idx="10"/>
          </p:nvPr>
        </p:nvSpPr>
        <p:spPr/>
        <p:txBody>
          <a:bodyPr/>
          <a:lstStyle/>
          <a:p>
            <a:fld id="{A6967960-E95B-4F9A-B7BB-2F0CD2741C86}" type="slidenum">
              <a:rPr lang="en-US" smtClean="0"/>
              <a:t>7</a:t>
            </a:fld>
            <a:endParaRPr lang="en-US"/>
          </a:p>
        </p:txBody>
      </p:sp>
    </p:spTree>
    <p:extLst>
      <p:ext uri="{BB962C8B-B14F-4D97-AF65-F5344CB8AC3E}">
        <p14:creationId xmlns:p14="http://schemas.microsoft.com/office/powerpoint/2010/main" val="224854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DBS were collected at all routinely scheduled PrEP follow-up visits that were attended in-person. DBS collection started at 4 sites and then gradually scaled up to all 16 program-dedicated sites as depicted here on this timeline. In July 2018, we randomly selected DBS from 20% of in-person PrEP follow-up visits where the clients reported having used PrEP in the last 14 days. And testing was conducted on the randomly selected DBS using validated assays by the Anderson Lab at the University of Colorado in Denver. </a:t>
            </a:r>
          </a:p>
        </p:txBody>
      </p:sp>
      <p:sp>
        <p:nvSpPr>
          <p:cNvPr id="4" name="Slide Number Placeholder 3"/>
          <p:cNvSpPr>
            <a:spLocks noGrp="1"/>
          </p:cNvSpPr>
          <p:nvPr>
            <p:ph type="sldNum" sz="quarter" idx="10"/>
          </p:nvPr>
        </p:nvSpPr>
        <p:spPr/>
        <p:txBody>
          <a:bodyPr/>
          <a:lstStyle/>
          <a:p>
            <a:fld id="{A6967960-E95B-4F9A-B7BB-2F0CD2741C86}" type="slidenum">
              <a:rPr lang="en-US" smtClean="0"/>
              <a:t>8</a:t>
            </a:fld>
            <a:endParaRPr lang="en-US"/>
          </a:p>
        </p:txBody>
      </p:sp>
    </p:spTree>
    <p:extLst>
      <p:ext uri="{BB962C8B-B14F-4D97-AF65-F5344CB8AC3E}">
        <p14:creationId xmlns:p14="http://schemas.microsoft.com/office/powerpoint/2010/main" val="405121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Overall, PrIYA participants who initiated PrEP attended 5,025 in-person follow-up visits</a:t>
            </a:r>
            <a:r>
              <a:rPr lang="en-US" dirty="0"/>
              <a:t>. (CLICK) Among those follow-up visits, 1,132 met inclusion criteria for DBS testing. DBS were not collected at 42% of follow-up visits since DBS collection procedures were initiated at sites at different times as I mentioned previously. We excluded DBS from women who either did not have information available on recent PrEP use or those who reported not taking PrEP in the last 14 days. (CLICK) And among follow-up visits that met inclusion criteria, we randomly selected 233 DBS for testing. This translates to 5% of overall follow-up visits and 20% that met inclusion criteria. One randomly selected sample was rejected by the lab prior to testing and we also tested an additional sample from a participant who seroconverted after initiating PrEP; this was the only PrEP-initiating client to seroconvert during the PrIYA Program. </a:t>
            </a:r>
          </a:p>
        </p:txBody>
      </p:sp>
      <p:sp>
        <p:nvSpPr>
          <p:cNvPr id="4" name="Slide Number Placeholder 3"/>
          <p:cNvSpPr>
            <a:spLocks noGrp="1"/>
          </p:cNvSpPr>
          <p:nvPr>
            <p:ph type="sldNum" sz="quarter" idx="10"/>
          </p:nvPr>
        </p:nvSpPr>
        <p:spPr/>
        <p:txBody>
          <a:bodyPr/>
          <a:lstStyle/>
          <a:p>
            <a:fld id="{8DF7ED41-0B96-4F49-A2D4-7B902DA45CF0}" type="slidenum">
              <a:rPr lang="en-US" smtClean="0"/>
              <a:t>9</a:t>
            </a:fld>
            <a:endParaRPr lang="en-US"/>
          </a:p>
        </p:txBody>
      </p:sp>
    </p:spTree>
    <p:extLst>
      <p:ext uri="{BB962C8B-B14F-4D97-AF65-F5344CB8AC3E}">
        <p14:creationId xmlns:p14="http://schemas.microsoft.com/office/powerpoint/2010/main" val="17472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bwMode="white">
          <a:xfrm>
            <a:off x="0" y="1447800"/>
            <a:ext cx="9144000" cy="35052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userDrawn="1"/>
        </p:nvSpPr>
        <p:spPr>
          <a:xfrm>
            <a:off x="0" y="1524000"/>
            <a:ext cx="9144000" cy="33528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1333500" y="1676400"/>
            <a:ext cx="6477000" cy="1828800"/>
          </a:xfrm>
        </p:spPr>
        <p:txBody>
          <a:bodyPr anchor="b">
            <a:normAutofit/>
          </a:bodyPr>
          <a:lstStyle>
            <a:lvl1pPr>
              <a:defRPr sz="3200" cap="none" baseline="0">
                <a:solidFill>
                  <a:schemeClr val="bg1"/>
                </a:solidFill>
              </a:defRPr>
            </a:lvl1pPr>
          </a:lstStyle>
          <a:p>
            <a:r>
              <a:rPr kumimoji="0" lang="en-US" dirty="0"/>
              <a:t>Click to edit Master title style</a:t>
            </a:r>
          </a:p>
        </p:txBody>
      </p:sp>
      <p:sp>
        <p:nvSpPr>
          <p:cNvPr id="19" name="Text Placeholder 18"/>
          <p:cNvSpPr>
            <a:spLocks noGrp="1"/>
          </p:cNvSpPr>
          <p:nvPr>
            <p:ph type="body" sz="quarter" idx="13" hasCustomPrompt="1"/>
          </p:nvPr>
        </p:nvSpPr>
        <p:spPr>
          <a:xfrm>
            <a:off x="1335024" y="3810000"/>
            <a:ext cx="6477000" cy="914400"/>
          </a:xfrm>
        </p:spPr>
        <p:txBody>
          <a:bodyPr>
            <a:normAutofit/>
          </a:bodyPr>
          <a:lstStyle>
            <a:lvl1pPr marL="0" indent="0">
              <a:buNone/>
              <a:defRPr sz="2000" baseline="0">
                <a:solidFill>
                  <a:schemeClr val="bg1"/>
                </a:solidFill>
              </a:defRPr>
            </a:lvl1pPr>
            <a:lvl5pPr>
              <a:defRPr/>
            </a:lvl5pPr>
          </a:lstStyle>
          <a:p>
            <a:pPr lvl="0"/>
            <a:r>
              <a:rPr lang="en-US" dirty="0"/>
              <a:t>Produced by: project team members</a:t>
            </a:r>
          </a:p>
        </p:txBody>
      </p:sp>
      <p:sp>
        <p:nvSpPr>
          <p:cNvPr id="11" name="Rectangle 10"/>
          <p:cNvSpPr/>
          <p:nvPr userDrawn="1"/>
        </p:nvSpPr>
        <p:spPr>
          <a:xfrm>
            <a:off x="0" y="1118997"/>
            <a:ext cx="9144000" cy="276606"/>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Date Placeholder 2"/>
          <p:cNvSpPr>
            <a:spLocks noGrp="1"/>
          </p:cNvSpPr>
          <p:nvPr>
            <p:ph type="dt" sz="half" idx="15"/>
          </p:nvPr>
        </p:nvSpPr>
        <p:spPr>
          <a:xfrm>
            <a:off x="7010400" y="1079075"/>
            <a:ext cx="2133600" cy="307777"/>
          </a:xfrm>
          <a:noFill/>
        </p:spPr>
        <p:txBody>
          <a:bodyPr vert="horz" wrap="square" rtlCol="0">
            <a:spAutoFit/>
          </a:bodyPr>
          <a:lstStyle>
            <a:lvl1pPr>
              <a:defRPr kumimoji="0" lang="en-US" sz="1400" baseline="0" smtClean="0">
                <a:solidFill>
                  <a:schemeClr val="tx1"/>
                </a:solidFill>
                <a:latin typeface="+mj-lt"/>
                <a:cs typeface="Calibri" pitchFamily="34" charset="0"/>
              </a:defRPr>
            </a:lvl1pPr>
          </a:lstStyle>
          <a:p>
            <a:pPr algn="r">
              <a:spcBef>
                <a:spcPts val="700"/>
              </a:spcBef>
              <a:buClr>
                <a:srgbClr val="3995B9"/>
              </a:buClr>
              <a:buSzPct val="60000"/>
              <a:buFont typeface="Wingdings"/>
              <a:buNone/>
            </a:pPr>
            <a:fld id="{81DA292F-7744-440A-A079-A2830BED950D}" type="datetime1">
              <a:rPr lang="en-US">
                <a:solidFill>
                  <a:prstClr val="black"/>
                </a:solidFill>
              </a:rPr>
              <a:pPr algn="r">
                <a:spcBef>
                  <a:spcPts val="700"/>
                </a:spcBef>
                <a:buClr>
                  <a:srgbClr val="3995B9"/>
                </a:buClr>
                <a:buSzPct val="60000"/>
                <a:buFont typeface="Wingdings"/>
                <a:buNone/>
              </a:pPr>
              <a:t>7/23/2019</a:t>
            </a:fld>
            <a:endParaRPr dirty="0">
              <a:solidFill>
                <a:prstClr val="black"/>
              </a:solidFill>
            </a:endParaRPr>
          </a:p>
        </p:txBody>
      </p:sp>
    </p:spTree>
    <p:extLst>
      <p:ext uri="{BB962C8B-B14F-4D97-AF65-F5344CB8AC3E}">
        <p14:creationId xmlns:p14="http://schemas.microsoft.com/office/powerpoint/2010/main" val="347173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912" y="1727200"/>
            <a:ext cx="7554955" cy="4398964"/>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2589130" y="694457"/>
            <a:ext cx="5826737" cy="356081"/>
          </a:xfrm>
          <a:prstGeom prst="rect">
            <a:avLst/>
          </a:prstGeom>
        </p:spPr>
        <p:txBody>
          <a:bodyPr vert="horz" lIns="0" tIns="0" rIns="0" bIns="0" rtlCol="0" anchor="t" anchorCtr="0">
            <a:normAutofit/>
          </a:bodyPr>
          <a:lstStyle>
            <a:lvl1pPr>
              <a:defRPr>
                <a:latin typeface="Arial"/>
                <a:cs typeface="Arial"/>
              </a:defRPr>
            </a:lvl1pPr>
          </a:lstStyle>
          <a:p>
            <a:r>
              <a:rPr lang="en-US"/>
              <a:t>Click to edit Master title style</a:t>
            </a:r>
          </a:p>
        </p:txBody>
      </p:sp>
      <p:sp>
        <p:nvSpPr>
          <p:cNvPr id="10" name="Subtitle 2"/>
          <p:cNvSpPr>
            <a:spLocks noGrp="1"/>
          </p:cNvSpPr>
          <p:nvPr>
            <p:ph type="subTitle" idx="13"/>
          </p:nvPr>
        </p:nvSpPr>
        <p:spPr>
          <a:xfrm>
            <a:off x="2589131" y="1093156"/>
            <a:ext cx="5826736"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437" y="146296"/>
            <a:ext cx="1743695" cy="1238318"/>
          </a:xfrm>
          <a:prstGeom prst="rect">
            <a:avLst/>
          </a:prstGeom>
        </p:spPr>
      </p:pic>
      <p:cxnSp>
        <p:nvCxnSpPr>
          <p:cNvPr id="12" name="Straight Connector 11"/>
          <p:cNvCxnSpPr/>
          <p:nvPr userDrawn="1"/>
        </p:nvCxnSpPr>
        <p:spPr>
          <a:xfrm>
            <a:off x="860912" y="1514141"/>
            <a:ext cx="75549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79350"/>
            <a:ext cx="9144000" cy="278650"/>
          </a:xfrm>
          <a:prstGeom prst="rect">
            <a:avLst/>
          </a:prstGeom>
        </p:spPr>
      </p:pic>
    </p:spTree>
    <p:extLst>
      <p:ext uri="{BB962C8B-B14F-4D97-AF65-F5344CB8AC3E}">
        <p14:creationId xmlns:p14="http://schemas.microsoft.com/office/powerpoint/2010/main" val="383679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612648" y="1447800"/>
            <a:ext cx="8153400" cy="4648200"/>
          </a:xfrm>
        </p:spPr>
        <p:txBody>
          <a:bodyPr/>
          <a:lstStyle>
            <a:lvl1pPr marL="342900" indent="-342900">
              <a:buFont typeface="Wingdings" charset="2"/>
              <a:buChar char="u"/>
              <a:defRPr sz="2000"/>
            </a:lvl1pPr>
            <a:lvl2pPr marL="651510" indent="-285750">
              <a:buFont typeface="Wingdings" charset="2"/>
              <a:buChar char="u"/>
              <a:defRPr sz="1800"/>
            </a:lvl2pPr>
            <a:lvl3pPr marL="971550" indent="-285750">
              <a:buFont typeface="Wingdings" charset="2"/>
              <a:buChar char="u"/>
              <a:defRPr sz="1600"/>
            </a:lvl3pPr>
            <a:lvl4pPr marL="1428750" indent="-285750">
              <a:buFont typeface="Wingdings" charset="2"/>
              <a:buChar char="u"/>
              <a:defRPr sz="1400"/>
            </a:lvl4pPr>
            <a:lvl5pPr marL="1771650" indent="-171450">
              <a:buFont typeface="Wingdings" charset="2"/>
              <a:buChar char="u"/>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0"/>
          </p:nvPr>
        </p:nvSpPr>
        <p:spPr/>
        <p:txBody>
          <a:bodyPr/>
          <a:lstStyle/>
          <a:p>
            <a:fld id="{61A3300C-2B65-410F-93D2-F0E3DC0D85CE}" type="slidenum">
              <a:rPr lang="en-US" smtClean="0"/>
              <a:pPr/>
              <a:t>‹#›</a:t>
            </a:fld>
            <a:endParaRPr lang="en-US"/>
          </a:p>
        </p:txBody>
      </p:sp>
      <p:sp>
        <p:nvSpPr>
          <p:cNvPr id="24"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C9AD777B-7CAD-4E6D-90C8-6A9D590A3E00}" type="datetime1">
              <a:rPr lang="en-US" smtClean="0">
                <a:solidFill>
                  <a:prstClr val="black">
                    <a:tint val="75000"/>
                  </a:prstClr>
                </a:solidFill>
              </a:rPr>
              <a:pPr/>
              <a:t>7/23/2019</a:t>
            </a:fld>
            <a:endParaRPr lang="en-US" dirty="0">
              <a:solidFill>
                <a:prstClr val="black">
                  <a:tint val="75000"/>
                </a:prstClr>
              </a:solidFill>
            </a:endParaRPr>
          </a:p>
        </p:txBody>
      </p:sp>
    </p:spTree>
    <p:extLst>
      <p:ext uri="{BB962C8B-B14F-4D97-AF65-F5344CB8AC3E}">
        <p14:creationId xmlns:p14="http://schemas.microsoft.com/office/powerpoint/2010/main" val="185580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normAutofit/>
          </a:bodyPr>
          <a:lstStyle>
            <a:lvl1pPr marL="0" indent="0">
              <a:buNone/>
              <a:defRPr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CED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9144000" cy="990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Title 5"/>
          <p:cNvSpPr>
            <a:spLocks noGrp="1"/>
          </p:cNvSpPr>
          <p:nvPr>
            <p:ph type="title"/>
          </p:nvPr>
        </p:nvSpPr>
        <p:spPr>
          <a:xfrm>
            <a:off x="609600" y="1862328"/>
            <a:ext cx="8153400" cy="466344"/>
          </a:xfrm>
        </p:spPr>
        <p:txBody>
          <a:bodyPr/>
          <a:lstStyle>
            <a:lvl1pPr>
              <a:defRPr>
                <a:solidFill>
                  <a:schemeClr val="bg1"/>
                </a:solidFill>
              </a:defRPr>
            </a:lvl1pPr>
          </a:lstStyle>
          <a:p>
            <a:r>
              <a:rPr lang="en-US" dirty="0"/>
              <a:t>Click to edit Master title style</a:t>
            </a:r>
          </a:p>
        </p:txBody>
      </p:sp>
      <p:sp>
        <p:nvSpPr>
          <p:cNvPr id="15" name="Rectangle 14"/>
          <p:cNvSpPr/>
          <p:nvPr userDrawn="1"/>
        </p:nvSpPr>
        <p:spPr>
          <a:xfrm>
            <a:off x="0" y="1143000"/>
            <a:ext cx="9144000" cy="228600"/>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lide Number Placeholder 1"/>
          <p:cNvSpPr>
            <a:spLocks noGrp="1"/>
          </p:cNvSpPr>
          <p:nvPr>
            <p:ph type="sldNum" sz="quarter" idx="10"/>
          </p:nvPr>
        </p:nvSpPr>
        <p:spPr/>
        <p:txBody>
          <a:bodyPr/>
          <a:lstStyle/>
          <a:p>
            <a:fld id="{61A3300C-2B65-410F-93D2-F0E3DC0D85CE}" type="slidenum">
              <a:rPr lang="en-US" smtClean="0"/>
              <a:pPr/>
              <a:t>‹#›</a:t>
            </a:fld>
            <a:endParaRPr lang="en-US"/>
          </a:p>
        </p:txBody>
      </p:sp>
      <p:sp>
        <p:nvSpPr>
          <p:cNvPr id="4" name="Date Placeholder 3"/>
          <p:cNvSpPr>
            <a:spLocks noGrp="1"/>
          </p:cNvSpPr>
          <p:nvPr>
            <p:ph type="dt" sz="half" idx="11"/>
          </p:nvPr>
        </p:nvSpPr>
        <p:spPr/>
        <p:txBody>
          <a:bodyPr/>
          <a:lstStyle/>
          <a:p>
            <a:fld id="{6CC070AB-0AC4-4A9F-BD8F-88F176F44959}" type="datetime1">
              <a:rPr lang="en-US" smtClean="0">
                <a:solidFill>
                  <a:prstClr val="black">
                    <a:tint val="75000"/>
                  </a:prstClr>
                </a:solidFill>
              </a:rPr>
              <a:pPr/>
              <a:t>7/23/2019</a:t>
            </a:fld>
            <a:endParaRPr lang="en-US" dirty="0">
              <a:solidFill>
                <a:prstClr val="black">
                  <a:tint val="75000"/>
                </a:prstClr>
              </a:solidFill>
            </a:endParaRPr>
          </a:p>
        </p:txBody>
      </p:sp>
    </p:spTree>
    <p:extLst>
      <p:ext uri="{BB962C8B-B14F-4D97-AF65-F5344CB8AC3E}">
        <p14:creationId xmlns:p14="http://schemas.microsoft.com/office/powerpoint/2010/main" val="234141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38862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447800"/>
            <a:ext cx="3886200" cy="4713767"/>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4" name="Slide Number Placeholder 3"/>
          <p:cNvSpPr>
            <a:spLocks noGrp="1"/>
          </p:cNvSpPr>
          <p:nvPr>
            <p:ph type="sldNum" sz="quarter" idx="12"/>
          </p:nvPr>
        </p:nvSpPr>
        <p:spPr/>
        <p:txBody>
          <a:bodyPr/>
          <a:lstStyle/>
          <a:p>
            <a:fld id="{61A3300C-2B65-410F-93D2-F0E3DC0D85CE}" type="slidenum">
              <a:rPr lang="en-US" smtClean="0"/>
              <a:pPr/>
              <a:t>‹#›</a:t>
            </a:fld>
            <a:endParaRPr lang="en-US"/>
          </a:p>
        </p:txBody>
      </p:sp>
      <p:sp>
        <p:nvSpPr>
          <p:cNvPr id="3" name="Date Placeholder 2"/>
          <p:cNvSpPr>
            <a:spLocks noGrp="1"/>
          </p:cNvSpPr>
          <p:nvPr>
            <p:ph type="dt" sz="half" idx="13"/>
          </p:nvPr>
        </p:nvSpPr>
        <p:spPr/>
        <p:txBody>
          <a:bodyPr/>
          <a:lstStyle/>
          <a:p>
            <a:fld id="{9BB5F83F-A2D1-4A27-B085-3639ED8FBB9B}" type="datetime1">
              <a:rPr lang="en-US" smtClean="0">
                <a:solidFill>
                  <a:prstClr val="black">
                    <a:tint val="75000"/>
                  </a:prstClr>
                </a:solidFill>
              </a:rPr>
              <a:pPr/>
              <a:t>7/23/2019</a:t>
            </a:fld>
            <a:endParaRPr lang="en-US" dirty="0">
              <a:solidFill>
                <a:prstClr val="black">
                  <a:tint val="75000"/>
                </a:prstClr>
              </a:solidFill>
            </a:endParaRPr>
          </a:p>
        </p:txBody>
      </p:sp>
    </p:spTree>
    <p:extLst>
      <p:ext uri="{BB962C8B-B14F-4D97-AF65-F5344CB8AC3E}">
        <p14:creationId xmlns:p14="http://schemas.microsoft.com/office/powerpoint/2010/main" val="334602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209800"/>
            <a:ext cx="3886200" cy="3581400"/>
          </a:xfrm>
        </p:spPr>
        <p:txBody>
          <a:bodyPr/>
          <a:lstStyle>
            <a:lvl1pPr marL="342900" indent="-342900">
              <a:buFont typeface="Wingdings" charset="2"/>
              <a:buChar char="u"/>
              <a:defRPr/>
            </a:lvl1pPr>
            <a:lvl2pPr marL="651510" indent="-285750">
              <a:buFont typeface="Wingdings" charset="2"/>
              <a:buChar char="u"/>
              <a:defRPr/>
            </a:lvl2pPr>
            <a:lvl3pPr marL="971550" indent="-285750">
              <a:buFont typeface="Wingdings" charset="2"/>
              <a:buChar char="u"/>
              <a:defRPr/>
            </a:lvl3pPr>
            <a:lvl4pPr marL="1428750" indent="-285750">
              <a:buFont typeface="Wingdings" charset="2"/>
              <a:buChar char="u"/>
              <a:defRPr/>
            </a:lvl4pPr>
            <a:lvl5pPr marL="1771650" indent="-17145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209800"/>
            <a:ext cx="3886200" cy="3581400"/>
          </a:xfrm>
        </p:spPr>
        <p:txBody>
          <a:bodyPr/>
          <a:lstStyle>
            <a:lvl1pPr marL="320040" indent="-320040">
              <a:buFont typeface="Wingdings" charset="2"/>
              <a:buChar char="u"/>
              <a:defRPr/>
            </a:lvl1pPr>
            <a:lvl2pPr marL="640080" indent="-274320">
              <a:buFont typeface="Wingdings" charset="2"/>
              <a:buChar char="u"/>
              <a:defRPr/>
            </a:lvl2pPr>
            <a:lvl3pPr marL="914400" indent="-228600">
              <a:buFont typeface="Wingdings" charset="2"/>
              <a:buChar char="u"/>
              <a:defRPr/>
            </a:lvl3pPr>
            <a:lvl4pPr marL="1371600" indent="-228600">
              <a:buFont typeface="Wingdings" charset="2"/>
              <a:buChar char="u"/>
              <a:defRPr/>
            </a:lvl4pPr>
            <a:lvl5pPr marL="1828800" indent="-228600">
              <a:buFont typeface="Wingdings" charset="2"/>
              <a:buChar char="u"/>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Text Placeholder 15"/>
          <p:cNvSpPr>
            <a:spLocks noGrp="1"/>
          </p:cNvSpPr>
          <p:nvPr>
            <p:ph type="body" sz="quarter" idx="1"/>
          </p:nvPr>
        </p:nvSpPr>
        <p:spPr>
          <a:xfrm>
            <a:off x="609600" y="15240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800600" y="15240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3" name="Title 2"/>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p>
            <a:fld id="{61A3300C-2B65-410F-93D2-F0E3DC0D85CE}" type="slidenum">
              <a:rPr lang="en-US" smtClean="0"/>
              <a:pPr/>
              <a:t>‹#›</a:t>
            </a:fld>
            <a:endParaRPr lang="en-US"/>
          </a:p>
        </p:txBody>
      </p:sp>
      <p:sp>
        <p:nvSpPr>
          <p:cNvPr id="12"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2" name="Date Placeholder 1"/>
          <p:cNvSpPr>
            <a:spLocks noGrp="1"/>
          </p:cNvSpPr>
          <p:nvPr>
            <p:ph type="dt" sz="half" idx="12"/>
          </p:nvPr>
        </p:nvSpPr>
        <p:spPr/>
        <p:txBody>
          <a:bodyPr/>
          <a:lstStyle/>
          <a:p>
            <a:fld id="{854FC2A1-036E-4DB8-AD05-85F83CCDE7C4}" type="datetime1">
              <a:rPr lang="en-US" smtClean="0">
                <a:solidFill>
                  <a:prstClr val="black">
                    <a:tint val="75000"/>
                  </a:prstClr>
                </a:solidFill>
              </a:rPr>
              <a:pPr/>
              <a:t>7/23/2019</a:t>
            </a:fld>
            <a:endParaRPr lang="en-US" dirty="0">
              <a:solidFill>
                <a:prstClr val="black">
                  <a:tint val="75000"/>
                </a:prstClr>
              </a:solidFill>
            </a:endParaRPr>
          </a:p>
        </p:txBody>
      </p:sp>
    </p:spTree>
    <p:extLst>
      <p:ext uri="{BB962C8B-B14F-4D97-AF65-F5344CB8AC3E}">
        <p14:creationId xmlns:p14="http://schemas.microsoft.com/office/powerpoint/2010/main" val="53731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Slide Number Placeholder 5"/>
          <p:cNvSpPr>
            <a:spLocks noGrp="1"/>
          </p:cNvSpPr>
          <p:nvPr>
            <p:ph type="sldNum" sz="quarter" idx="10"/>
          </p:nvPr>
        </p:nvSpPr>
        <p:spPr/>
        <p:txBody>
          <a:bodyPr/>
          <a:lstStyle/>
          <a:p>
            <a:fld id="{61A3300C-2B65-410F-93D2-F0E3DC0D85CE}" type="slidenum">
              <a:rPr lang="en-US" smtClean="0"/>
              <a:pPr/>
              <a:t>‹#›</a:t>
            </a:fld>
            <a:endParaRPr lang="en-US"/>
          </a:p>
        </p:txBody>
      </p:sp>
      <p:sp>
        <p:nvSpPr>
          <p:cNvPr id="7" name="Text Placeholder 23"/>
          <p:cNvSpPr>
            <a:spLocks noGrp="1"/>
          </p:cNvSpPr>
          <p:nvPr>
            <p:ph type="body" sz="quarter" idx="11" hasCustomPrompt="1"/>
          </p:nvPr>
        </p:nvSpPr>
        <p:spPr>
          <a:xfrm>
            <a:off x="0" y="0"/>
            <a:ext cx="3657600" cy="304800"/>
          </a:xfrm>
          <a:solidFill>
            <a:schemeClr val="accent3"/>
          </a:solidFill>
          <a:ln>
            <a:solidFill>
              <a:schemeClr val="accent3"/>
            </a:solidFill>
          </a:ln>
        </p:spPr>
        <p:txBody>
          <a:bodyPr anchor="ctr">
            <a:normAutofit/>
          </a:bodyPr>
          <a:lstStyle>
            <a:lvl1pPr marL="0" indent="0" algn="ctr">
              <a:buNone/>
              <a:defRPr sz="1400" b="1" baseline="0">
                <a:solidFill>
                  <a:schemeClr val="bg1"/>
                </a:solidFill>
              </a:defRPr>
            </a:lvl1pPr>
          </a:lstStyle>
          <a:p>
            <a:pPr lvl="0"/>
            <a:r>
              <a:rPr lang="en-US" dirty="0"/>
              <a:t>Click to add Section name</a:t>
            </a:r>
          </a:p>
        </p:txBody>
      </p:sp>
      <p:sp>
        <p:nvSpPr>
          <p:cNvPr id="3" name="Date Placeholder 2"/>
          <p:cNvSpPr>
            <a:spLocks noGrp="1"/>
          </p:cNvSpPr>
          <p:nvPr>
            <p:ph type="dt" sz="half" idx="12"/>
          </p:nvPr>
        </p:nvSpPr>
        <p:spPr/>
        <p:txBody>
          <a:bodyPr/>
          <a:lstStyle/>
          <a:p>
            <a:fld id="{E14C9402-EF2C-494D-8E3B-B368120242BB}" type="datetime1">
              <a:rPr lang="en-US" smtClean="0">
                <a:solidFill>
                  <a:prstClr val="black">
                    <a:tint val="75000"/>
                  </a:prstClr>
                </a:solidFill>
              </a:rPr>
              <a:pPr/>
              <a:t>7/23/2019</a:t>
            </a:fld>
            <a:endParaRPr lang="en-US" dirty="0">
              <a:solidFill>
                <a:prstClr val="black">
                  <a:tint val="75000"/>
                </a:prstClr>
              </a:solidFill>
            </a:endParaRPr>
          </a:p>
        </p:txBody>
      </p:sp>
    </p:spTree>
    <p:extLst>
      <p:ext uri="{BB962C8B-B14F-4D97-AF65-F5344CB8AC3E}">
        <p14:creationId xmlns:p14="http://schemas.microsoft.com/office/powerpoint/2010/main" val="103321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1A3300C-2B65-410F-93D2-F0E3DC0D85CE}" type="slidenum">
              <a:rPr lang="en-US" smtClean="0"/>
              <a:pPr/>
              <a:t>‹#›</a:t>
            </a:fld>
            <a:endParaRPr lang="en-US"/>
          </a:p>
        </p:txBody>
      </p:sp>
      <p:sp>
        <p:nvSpPr>
          <p:cNvPr id="3" name="Date Placeholder 2"/>
          <p:cNvSpPr>
            <a:spLocks noGrp="1"/>
          </p:cNvSpPr>
          <p:nvPr>
            <p:ph type="dt" sz="half" idx="12"/>
          </p:nvPr>
        </p:nvSpPr>
        <p:spPr/>
        <p:txBody>
          <a:bodyPr/>
          <a:lstStyle/>
          <a:p>
            <a:fld id="{3F41810D-3EF0-4C5A-9532-D85EBCEEEB63}" type="datetime1">
              <a:rPr lang="en-US" smtClean="0">
                <a:solidFill>
                  <a:prstClr val="black">
                    <a:tint val="75000"/>
                  </a:prstClr>
                </a:solidFill>
              </a:rPr>
              <a:pPr/>
              <a:t>7/23/2019</a:t>
            </a:fld>
            <a:endParaRPr lang="en-US" dirty="0">
              <a:solidFill>
                <a:prstClr val="black">
                  <a:tint val="75000"/>
                </a:prstClr>
              </a:solidFill>
            </a:endParaRPr>
          </a:p>
        </p:txBody>
      </p:sp>
      <p:sp>
        <p:nvSpPr>
          <p:cNvPr id="4" name="Rectangle 3"/>
          <p:cNvSpPr/>
          <p:nvPr userDrawn="1"/>
        </p:nvSpPr>
        <p:spPr>
          <a:xfrm>
            <a:off x="0" y="1066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908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7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E72BF4-9142-44DA-9FFC-FA837283B1B8}"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0E1759-306F-4499-9FA8-5B5A3CB25293}" type="slidenum">
              <a:rPr lang="en-GB" smtClean="0"/>
              <a:t>‹#›</a:t>
            </a:fld>
            <a:endParaRPr lang="en-GB"/>
          </a:p>
        </p:txBody>
      </p:sp>
    </p:spTree>
    <p:extLst>
      <p:ext uri="{BB962C8B-B14F-4D97-AF65-F5344CB8AC3E}">
        <p14:creationId xmlns:p14="http://schemas.microsoft.com/office/powerpoint/2010/main" val="211130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600456"/>
            <a:ext cx="8153400" cy="466344"/>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447800"/>
            <a:ext cx="8153400" cy="46786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p:nvSpPr>
        <p:spPr>
          <a:xfrm>
            <a:off x="0" y="1143000"/>
            <a:ext cx="9144000" cy="228600"/>
          </a:xfrm>
          <a:prstGeom prst="rect">
            <a:avLst/>
          </a:prstGeom>
          <a:solidFill>
            <a:schemeClr val="accent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TextBox 3"/>
          <p:cNvSpPr txBox="1"/>
          <p:nvPr userDrawn="1"/>
        </p:nvSpPr>
        <p:spPr>
          <a:xfrm>
            <a:off x="609600" y="6324600"/>
            <a:ext cx="4876800" cy="307777"/>
          </a:xfrm>
          <a:prstGeom prst="rect">
            <a:avLst/>
          </a:prstGeom>
          <a:noFill/>
        </p:spPr>
        <p:txBody>
          <a:bodyPr wrap="square" rtlCol="0">
            <a:spAutoFit/>
          </a:bodyPr>
          <a:lstStyle/>
          <a:p>
            <a:r>
              <a:rPr lang="en-US" sz="1400" dirty="0">
                <a:solidFill>
                  <a:srgbClr val="898989"/>
                </a:solidFill>
                <a:cs typeface="Calibri" pitchFamily="34" charset="0"/>
              </a:rPr>
              <a:t>Global WACh at the University of Washington</a:t>
            </a:r>
          </a:p>
        </p:txBody>
      </p:sp>
      <p:cxnSp>
        <p:nvCxnSpPr>
          <p:cNvPr id="6" name="Straight Connector 5"/>
          <p:cNvCxnSpPr/>
          <p:nvPr userDrawn="1"/>
        </p:nvCxnSpPr>
        <p:spPr>
          <a:xfrm>
            <a:off x="0" y="6248400"/>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629400" y="6356350"/>
            <a:ext cx="2133600" cy="365125"/>
          </a:xfrm>
          <a:prstGeom prst="rect">
            <a:avLst/>
          </a:prstGeom>
        </p:spPr>
        <p:txBody>
          <a:bodyPr vert="horz" lIns="91440" tIns="45720" rIns="91440" bIns="45720" rtlCol="0" anchor="ctr"/>
          <a:lstStyle>
            <a:lvl1pPr algn="r">
              <a:defRPr sz="1200">
                <a:solidFill>
                  <a:srgbClr val="898989"/>
                </a:solidFill>
              </a:defRPr>
            </a:lvl1pPr>
          </a:lstStyle>
          <a:p>
            <a:fld id="{61A3300C-2B65-410F-93D2-F0E3DC0D85CE}" type="slidenum">
              <a:rPr lang="en-US" smtClean="0"/>
              <a:pPr/>
              <a:t>‹#›</a:t>
            </a:fld>
            <a:endParaRPr lang="en-US"/>
          </a:p>
        </p:txBody>
      </p:sp>
      <p:sp>
        <p:nvSpPr>
          <p:cNvPr id="3" name="Date Placeholder 2"/>
          <p:cNvSpPr>
            <a:spLocks noGrp="1"/>
          </p:cNvSpPr>
          <p:nvPr>
            <p:ph type="dt" sz="half" idx="2"/>
          </p:nvPr>
        </p:nvSpPr>
        <p:spPr>
          <a:xfrm>
            <a:off x="7315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41255-9546-4A06-A587-F8AD37989FCD}" type="datetime1">
              <a:rPr lang="en-US" smtClean="0">
                <a:solidFill>
                  <a:prstClr val="black">
                    <a:tint val="75000"/>
                  </a:prstClr>
                </a:solidFill>
              </a:rPr>
              <a:pPr/>
              <a:t>7/23/2019</a:t>
            </a:fld>
            <a:endParaRPr lang="en-US" dirty="0">
              <a:solidFill>
                <a:prstClr val="black">
                  <a:tint val="75000"/>
                </a:prstClr>
              </a:solidFill>
            </a:endParaRPr>
          </a:p>
        </p:txBody>
      </p:sp>
      <p:sp>
        <p:nvSpPr>
          <p:cNvPr id="5" name="TextBox 4"/>
          <p:cNvSpPr txBox="1"/>
          <p:nvPr userDrawn="1"/>
        </p:nvSpPr>
        <p:spPr>
          <a:xfrm>
            <a:off x="8191780" y="6400413"/>
            <a:ext cx="266420" cy="276999"/>
          </a:xfrm>
          <a:prstGeom prst="rect">
            <a:avLst/>
          </a:prstGeom>
        </p:spPr>
        <p:txBody>
          <a:bodyPr vert="horz" lIns="91440" tIns="45720" rIns="91440" bIns="45720" rtlCol="0" anchor="ctr"/>
          <a:lstStyle>
            <a:defPPr>
              <a:defRPr lang="en-US"/>
            </a:defPPr>
            <a:lvl1pPr>
              <a:defRPr sz="1200">
                <a:solidFill>
                  <a:schemeClr val="tx1">
                    <a:tint val="75000"/>
                  </a:schemeClr>
                </a:solidFill>
              </a:defRPr>
            </a:lvl1pPr>
          </a:lstStyle>
          <a:p>
            <a:r>
              <a:rPr lang="en-US" dirty="0">
                <a:solidFill>
                  <a:prstClr val="black">
                    <a:tint val="75000"/>
                  </a:prstClr>
                </a:solidFill>
              </a:rPr>
              <a:t>|</a:t>
            </a:r>
          </a:p>
        </p:txBody>
      </p:sp>
      <p:pic>
        <p:nvPicPr>
          <p:cNvPr id="12" name="Picture 11"/>
          <p:cNvPicPr/>
          <p:nvPr userDrawn="1"/>
        </p:nvPicPr>
        <p:blipFill>
          <a:blip r:embed="rId12">
            <a:extLst>
              <a:ext uri="{28A0092B-C50C-407E-A947-70E740481C1C}">
                <a14:useLocalDpi xmlns:a14="http://schemas.microsoft.com/office/drawing/2010/main" val="0"/>
              </a:ext>
            </a:extLst>
          </a:blip>
          <a:stretch>
            <a:fillRect/>
          </a:stretch>
        </p:blipFill>
        <p:spPr>
          <a:xfrm>
            <a:off x="171450" y="6348412"/>
            <a:ext cx="381000" cy="381000"/>
          </a:xfrm>
          <a:prstGeom prst="rect">
            <a:avLst/>
          </a:prstGeom>
        </p:spPr>
      </p:pic>
    </p:spTree>
    <p:extLst>
      <p:ext uri="{BB962C8B-B14F-4D97-AF65-F5344CB8AC3E}">
        <p14:creationId xmlns:p14="http://schemas.microsoft.com/office/powerpoint/2010/main" val="4118651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0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18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16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14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0500" y="3798329"/>
            <a:ext cx="8953500" cy="1905000"/>
          </a:xfrm>
        </p:spPr>
        <p:txBody>
          <a:bodyPr>
            <a:noAutofit/>
          </a:bodyPr>
          <a:lstStyle/>
          <a:p>
            <a:r>
              <a:rPr lang="en-US" sz="3600" b="1" dirty="0"/>
              <a:t>Frequent detection of TFV-DP among </a:t>
            </a:r>
            <a:br>
              <a:rPr lang="en-US" sz="3600" b="1" dirty="0"/>
            </a:br>
            <a:r>
              <a:rPr lang="en-US" sz="3600" b="1" dirty="0"/>
              <a:t>young Kenyan women in a PrEP implementation program</a:t>
            </a:r>
            <a:br>
              <a:rPr lang="en-US" b="1" i="1" dirty="0"/>
            </a:br>
            <a:br>
              <a:rPr lang="en-US" sz="2800" b="1" dirty="0">
                <a:solidFill>
                  <a:srgbClr val="FFFFFF"/>
                </a:solidFill>
              </a:rPr>
            </a:br>
            <a:r>
              <a:rPr lang="en-US" sz="2000" b="1" u="sng" dirty="0"/>
              <a:t>Jillian Pintye</a:t>
            </a:r>
            <a:r>
              <a:rPr lang="en-US" sz="2000" dirty="0"/>
              <a:t>, </a:t>
            </a:r>
            <a:r>
              <a:rPr lang="en-US" sz="2000" b="1" dirty="0"/>
              <a:t>John Kinuthia, Felix Abuna, Kenneth </a:t>
            </a:r>
            <a:r>
              <a:rPr lang="en-US" sz="2000" b="1" dirty="0" err="1"/>
              <a:t>Mugwanya</a:t>
            </a:r>
            <a:r>
              <a:rPr lang="en-US" sz="2000" b="1" dirty="0"/>
              <a:t>, </a:t>
            </a:r>
            <a:r>
              <a:rPr lang="en-US" sz="2000" b="1" dirty="0" err="1"/>
              <a:t>Harison</a:t>
            </a:r>
            <a:r>
              <a:rPr lang="en-US" sz="2000" b="1" dirty="0"/>
              <a:t> </a:t>
            </a:r>
            <a:r>
              <a:rPr lang="en-US" sz="2000" b="1" dirty="0" err="1"/>
              <a:t>Lagat</a:t>
            </a:r>
            <a:r>
              <a:rPr lang="en-US" sz="2000" b="1" baseline="30000" dirty="0"/>
              <a:t>,</a:t>
            </a:r>
            <a:r>
              <a:rPr lang="en-US" sz="2000" b="1" dirty="0"/>
              <a:t> Julia Dettinger, Daniel Odinga, Joseph  </a:t>
            </a:r>
            <a:r>
              <a:rPr lang="en-US" sz="2000" b="1" dirty="0" err="1"/>
              <a:t>Sila</a:t>
            </a:r>
            <a:r>
              <a:rPr lang="en-US" sz="2000" b="1" dirty="0"/>
              <a:t>, Jared M. Baeten, Grace John-Stewart</a:t>
            </a:r>
            <a:br>
              <a:rPr lang="en-US" sz="2200" b="1" dirty="0"/>
            </a:br>
            <a:r>
              <a:rPr lang="en-US" sz="2200" b="1" dirty="0"/>
              <a:t>PrEP Implementation for Young Women and Adolescents (PrIYA) Program</a:t>
            </a:r>
            <a:br>
              <a:rPr lang="en-US" sz="2200" b="1" dirty="0"/>
            </a:br>
            <a:br>
              <a:rPr lang="en-US" sz="2400" b="1" dirty="0">
                <a:solidFill>
                  <a:srgbClr val="333333"/>
                </a:solidFill>
                <a:latin typeface="Helvetica Neue"/>
              </a:rPr>
            </a:br>
            <a:br>
              <a:rPr lang="en-US" sz="2200" dirty="0"/>
            </a:br>
            <a:endParaRPr lang="en-US" sz="2200" dirty="0">
              <a:solidFill>
                <a:srgbClr val="FFFFFF"/>
              </a:solidFill>
            </a:endParaRPr>
          </a:p>
        </p:txBody>
      </p:sp>
      <p:sp>
        <p:nvSpPr>
          <p:cNvPr id="2" name="TextBox 1"/>
          <p:cNvSpPr txBox="1"/>
          <p:nvPr/>
        </p:nvSpPr>
        <p:spPr>
          <a:xfrm>
            <a:off x="8077200" y="2222888"/>
            <a:ext cx="457200" cy="830997"/>
          </a:xfrm>
          <a:prstGeom prst="rect">
            <a:avLst/>
          </a:prstGeom>
          <a:noFill/>
        </p:spPr>
        <p:txBody>
          <a:bodyPr wrap="square" rtlCol="0" anchor="b" anchorCtr="0">
            <a:spAutoFit/>
          </a:bodyPr>
          <a:lstStyle/>
          <a:p>
            <a:endParaRPr lang="en-US" sz="4800" b="1" dirty="0">
              <a:solidFill>
                <a:schemeClr val="bg1"/>
              </a:solidFill>
            </a:endParaRPr>
          </a:p>
        </p:txBody>
      </p:sp>
      <p:pic>
        <p:nvPicPr>
          <p:cNvPr id="1026" name="Picture 2" descr="logo">
            <a:extLst>
              <a:ext uri="{FF2B5EF4-FFF2-40B4-BE49-F238E27FC236}">
                <a16:creationId xmlns:a16="http://schemas.microsoft.com/office/drawing/2014/main" id="{22A4BF77-7122-4279-947C-2619552AF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0" y="5245895"/>
            <a:ext cx="2667000" cy="1312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9EB09CA-044E-47E0-83EE-8C57A15BBB93}"/>
              </a:ext>
            </a:extLst>
          </p:cNvPr>
          <p:cNvPicPr>
            <a:picLocks noChangeAspect="1"/>
          </p:cNvPicPr>
          <p:nvPr/>
        </p:nvPicPr>
        <p:blipFill>
          <a:blip r:embed="rId4"/>
          <a:stretch>
            <a:fillRect/>
          </a:stretch>
        </p:blipFill>
        <p:spPr>
          <a:xfrm>
            <a:off x="429322" y="5211084"/>
            <a:ext cx="1295400" cy="1419727"/>
          </a:xfrm>
          <a:prstGeom prst="rect">
            <a:avLst/>
          </a:prstGeom>
        </p:spPr>
      </p:pic>
      <p:pic>
        <p:nvPicPr>
          <p:cNvPr id="6" name="Picture 5" descr="A close up of a logo&#10;&#10;Description automatically generated">
            <a:extLst>
              <a:ext uri="{FF2B5EF4-FFF2-40B4-BE49-F238E27FC236}">
                <a16:creationId xmlns:a16="http://schemas.microsoft.com/office/drawing/2014/main" id="{A1DD6345-12A5-49AB-9FD2-F9E6292868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5105400"/>
            <a:ext cx="1600200" cy="1555869"/>
          </a:xfrm>
          <a:prstGeom prst="rect">
            <a:avLst/>
          </a:prstGeom>
        </p:spPr>
      </p:pic>
    </p:spTree>
    <p:extLst>
      <p:ext uri="{BB962C8B-B14F-4D97-AF65-F5344CB8AC3E}">
        <p14:creationId xmlns:p14="http://schemas.microsoft.com/office/powerpoint/2010/main" val="246092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2A64B1-C52F-42E6-B0EB-34240CC77F2C}"/>
              </a:ext>
            </a:extLst>
          </p:cNvPr>
          <p:cNvSpPr/>
          <p:nvPr/>
        </p:nvSpPr>
        <p:spPr>
          <a:xfrm>
            <a:off x="0" y="-8860"/>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68562CB-99A2-48F1-BF00-488CF91E3209}"/>
              </a:ext>
            </a:extLst>
          </p:cNvPr>
          <p:cNvGraphicFramePr>
            <a:graphicFrameLocks noGrp="1"/>
          </p:cNvGraphicFramePr>
          <p:nvPr>
            <p:extLst>
              <p:ext uri="{D42A27DB-BD31-4B8C-83A1-F6EECF244321}">
                <p14:modId xmlns:p14="http://schemas.microsoft.com/office/powerpoint/2010/main" val="825634009"/>
              </p:ext>
            </p:extLst>
          </p:nvPr>
        </p:nvGraphicFramePr>
        <p:xfrm>
          <a:off x="402374" y="1269013"/>
          <a:ext cx="8381999" cy="4559584"/>
        </p:xfrm>
        <a:graphic>
          <a:graphicData uri="http://schemas.openxmlformats.org/drawingml/2006/table">
            <a:tbl>
              <a:tblPr firstRow="1" firstCol="1" bandRow="1"/>
              <a:tblGrid>
                <a:gridCol w="4352192">
                  <a:extLst>
                    <a:ext uri="{9D8B030D-6E8A-4147-A177-3AD203B41FA5}">
                      <a16:colId xmlns:a16="http://schemas.microsoft.com/office/drawing/2014/main" val="14399277"/>
                    </a:ext>
                  </a:extLst>
                </a:gridCol>
                <a:gridCol w="1896208">
                  <a:extLst>
                    <a:ext uri="{9D8B030D-6E8A-4147-A177-3AD203B41FA5}">
                      <a16:colId xmlns:a16="http://schemas.microsoft.com/office/drawing/2014/main" val="3486433251"/>
                    </a:ext>
                  </a:extLst>
                </a:gridCol>
                <a:gridCol w="2133599">
                  <a:extLst>
                    <a:ext uri="{9D8B030D-6E8A-4147-A177-3AD203B41FA5}">
                      <a16:colId xmlns:a16="http://schemas.microsoft.com/office/drawing/2014/main" val="1626777496"/>
                    </a:ext>
                  </a:extLst>
                </a:gridCol>
              </a:tblGrid>
              <a:tr h="641989">
                <a:tc>
                  <a:txBody>
                    <a:bodyPr/>
                    <a:lstStyle/>
                    <a:p>
                      <a:pPr marL="0" marR="0" algn="ctr">
                        <a:lnSpc>
                          <a:spcPct val="107000"/>
                        </a:lnSpc>
                        <a:spcBef>
                          <a:spcPts val="0"/>
                        </a:spcBef>
                        <a:spcAft>
                          <a:spcPts val="0"/>
                        </a:spcAft>
                      </a:pPr>
                      <a:endParaRPr kumimoji="0" lang="en-US" sz="2200" kern="1200" dirty="0">
                        <a:solidFill>
                          <a:schemeClr val="tx1"/>
                        </a:solidFill>
                        <a:effectLst/>
                        <a:latin typeface="+mn-lt"/>
                        <a:ea typeface="Calibri" panose="020F0502020204030204" pitchFamily="34" charset="0"/>
                        <a:cs typeface="Times New Roman" panose="02020603050405020304" pitchFamily="18" charset="0"/>
                      </a:endParaRPr>
                    </a:p>
                  </a:txBody>
                  <a:tcPr marL="35981" marR="3598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kumimoji="0" lang="en-US" sz="1800" b="1" kern="1200" dirty="0">
                          <a:solidFill>
                            <a:schemeClr val="tx1"/>
                          </a:solidFill>
                          <a:effectLst/>
                          <a:latin typeface="+mn-lt"/>
                          <a:ea typeface="Calibri" panose="020F0502020204030204" pitchFamily="34" charset="0"/>
                          <a:cs typeface="Times New Roman" panose="02020603050405020304" pitchFamily="18" charset="0"/>
                        </a:rPr>
                        <a:t>PrEP initiators with DBS results</a:t>
                      </a:r>
                    </a:p>
                    <a:p>
                      <a:pPr marL="0" marR="0" algn="ctr">
                        <a:lnSpc>
                          <a:spcPct val="107000"/>
                        </a:lnSpc>
                        <a:spcBef>
                          <a:spcPts val="0"/>
                        </a:spcBef>
                        <a:spcAft>
                          <a:spcPts val="0"/>
                        </a:spcAft>
                      </a:pPr>
                      <a:r>
                        <a:rPr kumimoji="0" lang="en-US" sz="1800" b="1" kern="1200" dirty="0">
                          <a:solidFill>
                            <a:schemeClr val="tx1"/>
                          </a:solidFill>
                          <a:effectLst/>
                          <a:latin typeface="+mn-lt"/>
                          <a:ea typeface="Calibri" panose="020F0502020204030204" pitchFamily="34" charset="0"/>
                          <a:cs typeface="Times New Roman" panose="02020603050405020304" pitchFamily="18" charset="0"/>
                        </a:rPr>
                        <a:t>(n=201)</a:t>
                      </a:r>
                    </a:p>
                  </a:txBody>
                  <a:tcPr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b="1" dirty="0"/>
                        <a:t>PrEP initiators without DBS results (n=1954)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1350988"/>
                  </a:ext>
                </a:extLst>
              </a:tr>
              <a:tr h="427107">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Age (median)</a:t>
                      </a:r>
                    </a:p>
                  </a:txBody>
                  <a:tcPr marL="35981" marR="35981"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25 years</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24 years</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26398"/>
                  </a:ext>
                </a:extLst>
              </a:tr>
              <a:tr h="453602">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Recruitment clinic                       MCH</a:t>
                      </a:r>
                    </a:p>
                  </a:txBody>
                  <a:tcPr marL="35981" marR="35981"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 88%</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200" kern="1200" dirty="0">
                          <a:solidFill>
                            <a:schemeClr val="tx1"/>
                          </a:solidFill>
                          <a:effectLst/>
                          <a:latin typeface="+mn-lt"/>
                          <a:ea typeface="Calibri" panose="020F0502020204030204" pitchFamily="34" charset="0"/>
                          <a:cs typeface="Times New Roman" panose="02020603050405020304" pitchFamily="18" charset="0"/>
                        </a:rPr>
                        <a:t>92%</a:t>
                      </a:r>
                      <a:r>
                        <a:rPr lang="en-US" sz="2200" dirty="0">
                          <a:effectLst/>
                          <a:latin typeface="+mj-lt"/>
                          <a:ea typeface="Calibri" panose="020F0502020204030204" pitchFamily="34" charset="0"/>
                          <a:cs typeface="Times New Roman" panose="02020603050405020304" pitchFamily="18" charset="0"/>
                        </a:rPr>
                        <a:t> </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22548552"/>
                  </a:ext>
                </a:extLst>
              </a:tr>
              <a:tr h="453602">
                <a:tc>
                  <a:txBody>
                    <a:bodyPr/>
                    <a:lstStyle/>
                    <a:p>
                      <a:pPr marL="0" marR="0" algn="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   FP</a:t>
                      </a:r>
                    </a:p>
                  </a:txBody>
                  <a:tcPr marL="35981" marR="35981" marT="0"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12%</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8%</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702297"/>
                  </a:ext>
                </a:extLst>
              </a:tr>
              <a:tr h="453602">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Married</a:t>
                      </a:r>
                    </a:p>
                  </a:txBody>
                  <a:tcPr marL="35981" marR="35981"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84%</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82%</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188594"/>
                  </a:ext>
                </a:extLst>
              </a:tr>
              <a:tr h="453602">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Partner HIV-positive**</a:t>
                      </a:r>
                    </a:p>
                  </a:txBody>
                  <a:tcPr marL="35981" marR="35981"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25%</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10%</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969743"/>
                  </a:ext>
                </a:extLst>
              </a:tr>
              <a:tr h="453602">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Had sex without a condom</a:t>
                      </a:r>
                      <a:r>
                        <a:rPr lang="en-US" altLang="en-US" sz="2400" baseline="30000" dirty="0">
                          <a:cs typeface="Calibri" panose="020F0502020204030204" pitchFamily="34" charset="0"/>
                        </a:rPr>
                        <a:t>1 </a:t>
                      </a:r>
                      <a:endParaRPr lang="en-US" sz="2200" dirty="0">
                        <a:effectLst/>
                        <a:latin typeface="+mj-lt"/>
                        <a:ea typeface="Calibri" panose="020F0502020204030204" pitchFamily="34" charset="0"/>
                        <a:cs typeface="Times New Roman" panose="02020603050405020304" pitchFamily="18" charset="0"/>
                      </a:endParaRPr>
                    </a:p>
                  </a:txBody>
                  <a:tcPr marL="35981" marR="3598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99%</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99%</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745851"/>
                  </a:ext>
                </a:extLst>
              </a:tr>
              <a:tr h="453602">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Forced to have sex against will</a:t>
                      </a:r>
                      <a:r>
                        <a:rPr lang="en-US" altLang="en-US" sz="2400" baseline="30000" dirty="0">
                          <a:cs typeface="Calibri" panose="020F0502020204030204" pitchFamily="34" charset="0"/>
                        </a:rPr>
                        <a:t>1 </a:t>
                      </a:r>
                      <a:r>
                        <a:rPr lang="en-US" sz="2200" dirty="0">
                          <a:effectLst/>
                          <a:latin typeface="+mj-lt"/>
                          <a:ea typeface="Calibri" panose="020F0502020204030204" pitchFamily="34" charset="0"/>
                          <a:cs typeface="Times New Roman" panose="02020603050405020304" pitchFamily="18" charset="0"/>
                        </a:rPr>
                        <a:t>**</a:t>
                      </a:r>
                    </a:p>
                  </a:txBody>
                  <a:tcPr marL="35981" marR="3598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5%</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2%</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7353387"/>
                  </a:ext>
                </a:extLst>
              </a:tr>
              <a:tr h="453602">
                <a:tc>
                  <a:txBody>
                    <a:bodyPr/>
                    <a:lstStyle/>
                    <a:p>
                      <a:pPr marL="0" marR="0">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Experienced IPV</a:t>
                      </a:r>
                      <a:r>
                        <a:rPr lang="en-US" altLang="en-US" sz="2400" baseline="30000" dirty="0">
                          <a:cs typeface="Calibri" panose="020F0502020204030204" pitchFamily="34" charset="0"/>
                        </a:rPr>
                        <a:t>1 </a:t>
                      </a:r>
                      <a:endParaRPr lang="en-US" sz="2200" dirty="0">
                        <a:effectLst/>
                        <a:latin typeface="+mj-lt"/>
                        <a:ea typeface="Calibri" panose="020F0502020204030204" pitchFamily="34" charset="0"/>
                        <a:cs typeface="Times New Roman" panose="02020603050405020304" pitchFamily="18" charset="0"/>
                      </a:endParaRPr>
                    </a:p>
                  </a:txBody>
                  <a:tcPr marL="35981" marR="35981"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8%</a:t>
                      </a:r>
                    </a:p>
                  </a:txBody>
                  <a:tcPr marL="35981" marR="35981"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dirty="0">
                          <a:effectLst/>
                          <a:latin typeface="+mj-lt"/>
                          <a:ea typeface="Calibri" panose="020F0502020204030204" pitchFamily="34" charset="0"/>
                          <a:cs typeface="Times New Roman" panose="02020603050405020304" pitchFamily="18" charset="0"/>
                        </a:rPr>
                        <a:t>5%</a:t>
                      </a:r>
                    </a:p>
                  </a:txBody>
                  <a:tcPr marL="35981" marR="359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3097899"/>
                  </a:ext>
                </a:extLst>
              </a:tr>
            </a:tbl>
          </a:graphicData>
        </a:graphic>
      </p:graphicFrame>
      <p:sp>
        <p:nvSpPr>
          <p:cNvPr id="5" name="Rectangle 4">
            <a:extLst>
              <a:ext uri="{FF2B5EF4-FFF2-40B4-BE49-F238E27FC236}">
                <a16:creationId xmlns:a16="http://schemas.microsoft.com/office/drawing/2014/main" id="{D52584C6-E142-4FBC-8539-28723EFD850C}"/>
              </a:ext>
            </a:extLst>
          </p:cNvPr>
          <p:cNvSpPr/>
          <p:nvPr/>
        </p:nvSpPr>
        <p:spPr>
          <a:xfrm>
            <a:off x="303028" y="112098"/>
            <a:ext cx="8612372" cy="1119858"/>
          </a:xfrm>
          <a:prstGeom prst="rect">
            <a:avLst/>
          </a:prstGeom>
        </p:spPr>
        <p:txBody>
          <a:bodyPr wrap="square">
            <a:spAutoFit/>
          </a:bodyPr>
          <a:lstStyle/>
          <a:p>
            <a:pPr>
              <a:lnSpc>
                <a:spcPct val="107000"/>
              </a:lnSpc>
              <a:spcAft>
                <a:spcPts val="10"/>
              </a:spcAft>
            </a:pPr>
            <a:r>
              <a:rPr lang="en-US" altLang="en-US" sz="3200" b="1" dirty="0">
                <a:cs typeface="Calibri" panose="020F0502020204030204" pitchFamily="34" charset="0"/>
              </a:rPr>
              <a:t>Characteristics of PrEP initiators who returned for in-person follow-up visit (n=2155)</a:t>
            </a:r>
          </a:p>
        </p:txBody>
      </p:sp>
      <p:sp>
        <p:nvSpPr>
          <p:cNvPr id="7" name="Rectangle 6">
            <a:extLst>
              <a:ext uri="{FF2B5EF4-FFF2-40B4-BE49-F238E27FC236}">
                <a16:creationId xmlns:a16="http://schemas.microsoft.com/office/drawing/2014/main" id="{EAFD0401-FE6D-4D61-AFAD-60D7D8AA59E6}"/>
              </a:ext>
            </a:extLst>
          </p:cNvPr>
          <p:cNvSpPr/>
          <p:nvPr/>
        </p:nvSpPr>
        <p:spPr>
          <a:xfrm>
            <a:off x="381000" y="5865655"/>
            <a:ext cx="9147544" cy="373885"/>
          </a:xfrm>
          <a:prstGeom prst="rect">
            <a:avLst/>
          </a:prstGeom>
        </p:spPr>
        <p:txBody>
          <a:bodyPr wrap="square">
            <a:spAutoFit/>
          </a:bodyPr>
          <a:lstStyle/>
          <a:p>
            <a:pPr>
              <a:lnSpc>
                <a:spcPct val="107000"/>
              </a:lnSpc>
              <a:spcAft>
                <a:spcPts val="10"/>
              </a:spcAft>
            </a:pPr>
            <a:r>
              <a:rPr lang="en-US" altLang="en-US" dirty="0">
                <a:cs typeface="Calibri" panose="020F0502020204030204" pitchFamily="34" charset="0"/>
              </a:rPr>
              <a:t>*p&lt;0.05; </a:t>
            </a:r>
            <a:r>
              <a:rPr lang="en-US" altLang="en-US" baseline="30000" dirty="0">
                <a:cs typeface="Calibri" panose="020F0502020204030204" pitchFamily="34" charset="0"/>
              </a:rPr>
              <a:t>1 </a:t>
            </a:r>
            <a:r>
              <a:rPr lang="en-US" altLang="en-US" dirty="0">
                <a:cs typeface="Calibri" panose="020F0502020204030204" pitchFamily="34" charset="0"/>
              </a:rPr>
              <a:t>In the last 6 months</a:t>
            </a:r>
          </a:p>
        </p:txBody>
      </p:sp>
      <p:sp>
        <p:nvSpPr>
          <p:cNvPr id="9" name="Rectangle 8">
            <a:extLst>
              <a:ext uri="{FF2B5EF4-FFF2-40B4-BE49-F238E27FC236}">
                <a16:creationId xmlns:a16="http://schemas.microsoft.com/office/drawing/2014/main" id="{06B84D34-0D40-4E08-A8C9-A3BD10C70E0A}"/>
              </a:ext>
            </a:extLst>
          </p:cNvPr>
          <p:cNvSpPr/>
          <p:nvPr/>
        </p:nvSpPr>
        <p:spPr>
          <a:xfrm>
            <a:off x="6678186" y="1231956"/>
            <a:ext cx="2465814" cy="534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85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6BCC1A-1A62-4E0C-A94A-2C13283DE7B8}"/>
              </a:ext>
            </a:extLst>
          </p:cNvPr>
          <p:cNvSpPr/>
          <p:nvPr/>
        </p:nvSpPr>
        <p:spPr>
          <a:xfrm>
            <a:off x="0" y="-111513"/>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
        <p:nvSpPr>
          <p:cNvPr id="9" name="Text Box 1">
            <a:extLst>
              <a:ext uri="{FF2B5EF4-FFF2-40B4-BE49-F238E27FC236}">
                <a16:creationId xmlns:a16="http://schemas.microsoft.com/office/drawing/2014/main" id="{9FEA4542-EC44-482E-8371-C0090B44A7A8}"/>
              </a:ext>
            </a:extLst>
          </p:cNvPr>
          <p:cNvSpPr txBox="1">
            <a:spLocks noChangeArrowheads="1"/>
          </p:cNvSpPr>
          <p:nvPr/>
        </p:nvSpPr>
        <p:spPr bwMode="auto">
          <a:xfrm>
            <a:off x="160404" y="4708263"/>
            <a:ext cx="2866932" cy="99060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latin typeface="+mj-lt"/>
              </a:rPr>
              <a:t>1 DBS from seroconverter</a:t>
            </a:r>
            <a:endParaRPr kumimoji="0" lang="en-US" altLang="en-US" sz="2800" b="0" i="0" u="none" strike="noStrike" cap="none" normalizeH="0" baseline="0" dirty="0">
              <a:ln>
                <a:noFill/>
              </a:ln>
              <a:solidFill>
                <a:schemeClr val="tx1"/>
              </a:solidFill>
              <a:effectLst/>
              <a:latin typeface="+mj-lt"/>
            </a:endParaRPr>
          </a:p>
        </p:txBody>
      </p:sp>
      <p:sp>
        <p:nvSpPr>
          <p:cNvPr id="10" name="Text Box 1">
            <a:extLst>
              <a:ext uri="{FF2B5EF4-FFF2-40B4-BE49-F238E27FC236}">
                <a16:creationId xmlns:a16="http://schemas.microsoft.com/office/drawing/2014/main" id="{D9266BF2-C5EC-45EE-BD45-C2F235B23E7D}"/>
              </a:ext>
            </a:extLst>
          </p:cNvPr>
          <p:cNvSpPr txBox="1">
            <a:spLocks noChangeArrowheads="1"/>
          </p:cNvSpPr>
          <p:nvPr/>
        </p:nvSpPr>
        <p:spPr bwMode="auto">
          <a:xfrm>
            <a:off x="152970" y="1208443"/>
            <a:ext cx="2874366" cy="99060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latin typeface="+mj-lt"/>
              </a:rPr>
              <a:t>201 DBS from 1st follow-up visits</a:t>
            </a:r>
            <a:endParaRPr kumimoji="0" lang="en-US" altLang="en-US" sz="2800" b="0" i="0" u="none" strike="noStrike" cap="none" normalizeH="0" baseline="0" dirty="0">
              <a:ln>
                <a:noFill/>
              </a:ln>
              <a:solidFill>
                <a:schemeClr val="tx1"/>
              </a:solidFill>
              <a:effectLst/>
              <a:latin typeface="+mj-lt"/>
            </a:endParaRPr>
          </a:p>
        </p:txBody>
      </p:sp>
      <p:sp>
        <p:nvSpPr>
          <p:cNvPr id="11" name="Text Box 1">
            <a:extLst>
              <a:ext uri="{FF2B5EF4-FFF2-40B4-BE49-F238E27FC236}">
                <a16:creationId xmlns:a16="http://schemas.microsoft.com/office/drawing/2014/main" id="{206BFCBD-185C-4175-B708-0A1A98688CE5}"/>
              </a:ext>
            </a:extLst>
          </p:cNvPr>
          <p:cNvSpPr txBox="1">
            <a:spLocks noChangeArrowheads="1"/>
          </p:cNvSpPr>
          <p:nvPr/>
        </p:nvSpPr>
        <p:spPr bwMode="auto">
          <a:xfrm>
            <a:off x="152970" y="2987938"/>
            <a:ext cx="2874366" cy="99060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latin typeface="+mj-lt"/>
              </a:rPr>
              <a:t>31 DBS from later follow-up visits</a:t>
            </a:r>
            <a:endParaRPr kumimoji="0" lang="en-US" altLang="en-US" sz="28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91477A02-8790-47BE-A9C4-F12BBE0B1D92}"/>
              </a:ext>
            </a:extLst>
          </p:cNvPr>
          <p:cNvSpPr/>
          <p:nvPr/>
        </p:nvSpPr>
        <p:spPr>
          <a:xfrm>
            <a:off x="2895600" y="0"/>
            <a:ext cx="2874366" cy="954107"/>
          </a:xfrm>
          <a:prstGeom prst="rect">
            <a:avLst/>
          </a:prstGeom>
          <a:solidFill>
            <a:schemeClr val="bg1"/>
          </a:solidFill>
        </p:spPr>
        <p:txBody>
          <a:bodyPr wrap="square">
            <a:spAutoFit/>
          </a:bodyPr>
          <a:lstStyle/>
          <a:p>
            <a:pPr algn="ctr"/>
            <a:r>
              <a:rPr lang="en-US" sz="2800" b="1" dirty="0">
                <a:latin typeface="+mj-lt"/>
                <a:ea typeface="Calibri" panose="020F0502020204030204" pitchFamily="34" charset="0"/>
              </a:rPr>
              <a:t>Median time since PrEP initiation</a:t>
            </a:r>
            <a:endParaRPr lang="en-US" sz="2800" dirty="0">
              <a:latin typeface="+mj-lt"/>
            </a:endParaRPr>
          </a:p>
        </p:txBody>
      </p:sp>
      <p:sp>
        <p:nvSpPr>
          <p:cNvPr id="14" name="Rectangle 13">
            <a:extLst>
              <a:ext uri="{FF2B5EF4-FFF2-40B4-BE49-F238E27FC236}">
                <a16:creationId xmlns:a16="http://schemas.microsoft.com/office/drawing/2014/main" id="{D54F5DA3-BA67-4A92-9F70-1291E57C4E05}"/>
              </a:ext>
            </a:extLst>
          </p:cNvPr>
          <p:cNvSpPr/>
          <p:nvPr/>
        </p:nvSpPr>
        <p:spPr>
          <a:xfrm>
            <a:off x="3429000" y="1143548"/>
            <a:ext cx="1979341" cy="954107"/>
          </a:xfrm>
          <a:prstGeom prst="rect">
            <a:avLst/>
          </a:prstGeom>
          <a:solidFill>
            <a:schemeClr val="bg1"/>
          </a:solidFill>
        </p:spPr>
        <p:txBody>
          <a:bodyPr wrap="square">
            <a:spAutoFit/>
          </a:bodyPr>
          <a:lstStyle/>
          <a:p>
            <a:pPr algn="ctr"/>
            <a:r>
              <a:rPr lang="en-US" sz="2800" b="1" dirty="0">
                <a:latin typeface="+mj-lt"/>
              </a:rPr>
              <a:t>5 weeks </a:t>
            </a:r>
          </a:p>
          <a:p>
            <a:pPr algn="ctr"/>
            <a:r>
              <a:rPr lang="en-US" sz="2800" b="1" dirty="0">
                <a:latin typeface="+mj-lt"/>
              </a:rPr>
              <a:t>(IQR 4-18)</a:t>
            </a:r>
            <a:endParaRPr lang="en-US" sz="2800" dirty="0">
              <a:latin typeface="+mj-lt"/>
            </a:endParaRPr>
          </a:p>
        </p:txBody>
      </p:sp>
      <p:sp>
        <p:nvSpPr>
          <p:cNvPr id="15" name="Rectangle 14">
            <a:extLst>
              <a:ext uri="{FF2B5EF4-FFF2-40B4-BE49-F238E27FC236}">
                <a16:creationId xmlns:a16="http://schemas.microsoft.com/office/drawing/2014/main" id="{DC583A93-9510-433A-831A-C127111E3518}"/>
              </a:ext>
            </a:extLst>
          </p:cNvPr>
          <p:cNvSpPr/>
          <p:nvPr/>
        </p:nvSpPr>
        <p:spPr>
          <a:xfrm>
            <a:off x="3429000" y="2972347"/>
            <a:ext cx="2131741" cy="954107"/>
          </a:xfrm>
          <a:prstGeom prst="rect">
            <a:avLst/>
          </a:prstGeom>
          <a:solidFill>
            <a:schemeClr val="bg1"/>
          </a:solidFill>
        </p:spPr>
        <p:txBody>
          <a:bodyPr wrap="square">
            <a:spAutoFit/>
          </a:bodyPr>
          <a:lstStyle/>
          <a:p>
            <a:pPr algn="ctr"/>
            <a:r>
              <a:rPr lang="en-US" sz="2800" b="1" dirty="0">
                <a:latin typeface="+mj-lt"/>
              </a:rPr>
              <a:t>24 weeks</a:t>
            </a:r>
          </a:p>
          <a:p>
            <a:pPr algn="ctr"/>
            <a:r>
              <a:rPr lang="en-US" sz="2800" b="1" dirty="0">
                <a:latin typeface="+mj-lt"/>
              </a:rPr>
              <a:t>(IQR 17-37)</a:t>
            </a:r>
            <a:endParaRPr lang="en-US" sz="2800" dirty="0">
              <a:latin typeface="+mj-lt"/>
            </a:endParaRPr>
          </a:p>
        </p:txBody>
      </p:sp>
      <p:sp>
        <p:nvSpPr>
          <p:cNvPr id="16" name="Rectangle 15">
            <a:extLst>
              <a:ext uri="{FF2B5EF4-FFF2-40B4-BE49-F238E27FC236}">
                <a16:creationId xmlns:a16="http://schemas.microsoft.com/office/drawing/2014/main" id="{0DB84E86-0DE5-477F-BD39-C78349486E79}"/>
              </a:ext>
            </a:extLst>
          </p:cNvPr>
          <p:cNvSpPr/>
          <p:nvPr/>
        </p:nvSpPr>
        <p:spPr>
          <a:xfrm>
            <a:off x="3696629" y="4951991"/>
            <a:ext cx="1750741" cy="523220"/>
          </a:xfrm>
          <a:prstGeom prst="rect">
            <a:avLst/>
          </a:prstGeom>
          <a:solidFill>
            <a:schemeClr val="bg1"/>
          </a:solidFill>
        </p:spPr>
        <p:txBody>
          <a:bodyPr wrap="square">
            <a:spAutoFit/>
          </a:bodyPr>
          <a:lstStyle/>
          <a:p>
            <a:pPr algn="ctr"/>
            <a:r>
              <a:rPr lang="en-US" sz="2800" b="1" dirty="0">
                <a:latin typeface="+mj-lt"/>
              </a:rPr>
              <a:t>5 weeks</a:t>
            </a:r>
            <a:endParaRPr lang="en-US" sz="2800" dirty="0">
              <a:latin typeface="+mj-lt"/>
            </a:endParaRPr>
          </a:p>
        </p:txBody>
      </p:sp>
      <p:cxnSp>
        <p:nvCxnSpPr>
          <p:cNvPr id="17" name="Straight Connector 16">
            <a:extLst>
              <a:ext uri="{FF2B5EF4-FFF2-40B4-BE49-F238E27FC236}">
                <a16:creationId xmlns:a16="http://schemas.microsoft.com/office/drawing/2014/main" id="{56F827A1-06B8-4521-99B1-2D9806C04CD8}"/>
              </a:ext>
            </a:extLst>
          </p:cNvPr>
          <p:cNvCxnSpPr>
            <a:cxnSpLocks/>
          </p:cNvCxnSpPr>
          <p:nvPr/>
        </p:nvCxnSpPr>
        <p:spPr>
          <a:xfrm>
            <a:off x="152970" y="25146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802D3F-5D45-464C-82EF-B12447183081}"/>
              </a:ext>
            </a:extLst>
          </p:cNvPr>
          <p:cNvCxnSpPr>
            <a:cxnSpLocks/>
          </p:cNvCxnSpPr>
          <p:nvPr/>
        </p:nvCxnSpPr>
        <p:spPr>
          <a:xfrm>
            <a:off x="156687" y="43434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D0EAAD0-884D-49CE-A238-79D0F921CE22}"/>
              </a:ext>
            </a:extLst>
          </p:cNvPr>
          <p:cNvSpPr/>
          <p:nvPr/>
        </p:nvSpPr>
        <p:spPr>
          <a:xfrm>
            <a:off x="6183351" y="-1"/>
            <a:ext cx="2874366" cy="954107"/>
          </a:xfrm>
          <a:prstGeom prst="rect">
            <a:avLst/>
          </a:prstGeom>
          <a:solidFill>
            <a:schemeClr val="bg1"/>
          </a:solidFill>
        </p:spPr>
        <p:txBody>
          <a:bodyPr wrap="square">
            <a:spAutoFit/>
          </a:bodyPr>
          <a:lstStyle/>
          <a:p>
            <a:pPr algn="ctr"/>
            <a:r>
              <a:rPr lang="en-US" sz="2800" b="1" dirty="0">
                <a:latin typeface="+mj-lt"/>
              </a:rPr>
              <a:t>Frequency of detectable TFV-DP</a:t>
            </a:r>
            <a:endParaRPr lang="en-US" sz="2800" dirty="0">
              <a:latin typeface="+mj-lt"/>
            </a:endParaRPr>
          </a:p>
        </p:txBody>
      </p:sp>
      <p:sp>
        <p:nvSpPr>
          <p:cNvPr id="20" name="Rectangle 19">
            <a:extLst>
              <a:ext uri="{FF2B5EF4-FFF2-40B4-BE49-F238E27FC236}">
                <a16:creationId xmlns:a16="http://schemas.microsoft.com/office/drawing/2014/main" id="{E76D1B1C-3795-4129-BF5F-B6E256517062}"/>
              </a:ext>
            </a:extLst>
          </p:cNvPr>
          <p:cNvSpPr/>
          <p:nvPr/>
        </p:nvSpPr>
        <p:spPr>
          <a:xfrm>
            <a:off x="6630863" y="1327629"/>
            <a:ext cx="1979341" cy="523220"/>
          </a:xfrm>
          <a:prstGeom prst="rect">
            <a:avLst/>
          </a:prstGeom>
          <a:solidFill>
            <a:schemeClr val="bg1"/>
          </a:solidFill>
        </p:spPr>
        <p:txBody>
          <a:bodyPr wrap="square">
            <a:spAutoFit/>
          </a:bodyPr>
          <a:lstStyle/>
          <a:p>
            <a:pPr algn="ctr"/>
            <a:r>
              <a:rPr lang="en-US" sz="2800" b="1" dirty="0">
                <a:latin typeface="+mj-lt"/>
              </a:rPr>
              <a:t>62%</a:t>
            </a:r>
            <a:endParaRPr lang="en-US" sz="2800" dirty="0">
              <a:latin typeface="+mj-lt"/>
            </a:endParaRPr>
          </a:p>
        </p:txBody>
      </p:sp>
      <p:sp>
        <p:nvSpPr>
          <p:cNvPr id="21" name="Rectangle 20">
            <a:extLst>
              <a:ext uri="{FF2B5EF4-FFF2-40B4-BE49-F238E27FC236}">
                <a16:creationId xmlns:a16="http://schemas.microsoft.com/office/drawing/2014/main" id="{DE92340D-31C6-40A6-8EA7-6114B8332E97}"/>
              </a:ext>
            </a:extLst>
          </p:cNvPr>
          <p:cNvSpPr/>
          <p:nvPr/>
        </p:nvSpPr>
        <p:spPr>
          <a:xfrm>
            <a:off x="6608561" y="3056999"/>
            <a:ext cx="1979341" cy="523220"/>
          </a:xfrm>
          <a:prstGeom prst="rect">
            <a:avLst/>
          </a:prstGeom>
          <a:solidFill>
            <a:schemeClr val="bg1"/>
          </a:solidFill>
        </p:spPr>
        <p:txBody>
          <a:bodyPr wrap="square">
            <a:spAutoFit/>
          </a:bodyPr>
          <a:lstStyle/>
          <a:p>
            <a:pPr algn="ctr"/>
            <a:r>
              <a:rPr lang="en-US" sz="2800" b="1" dirty="0">
                <a:latin typeface="+mj-lt"/>
              </a:rPr>
              <a:t>90%</a:t>
            </a:r>
            <a:endParaRPr lang="en-US" sz="2800" dirty="0">
              <a:latin typeface="+mj-lt"/>
            </a:endParaRPr>
          </a:p>
        </p:txBody>
      </p:sp>
      <p:sp>
        <p:nvSpPr>
          <p:cNvPr id="22" name="Rectangle 21">
            <a:extLst>
              <a:ext uri="{FF2B5EF4-FFF2-40B4-BE49-F238E27FC236}">
                <a16:creationId xmlns:a16="http://schemas.microsoft.com/office/drawing/2014/main" id="{CF82CC5C-4645-44D2-B2A8-AAC1A7274C1F}"/>
              </a:ext>
            </a:extLst>
          </p:cNvPr>
          <p:cNvSpPr/>
          <p:nvPr/>
        </p:nvSpPr>
        <p:spPr>
          <a:xfrm>
            <a:off x="6630863" y="4663660"/>
            <a:ext cx="1979341" cy="954107"/>
          </a:xfrm>
          <a:prstGeom prst="rect">
            <a:avLst/>
          </a:prstGeom>
          <a:solidFill>
            <a:schemeClr val="bg1"/>
          </a:solidFill>
        </p:spPr>
        <p:txBody>
          <a:bodyPr wrap="square">
            <a:spAutoFit/>
          </a:bodyPr>
          <a:lstStyle/>
          <a:p>
            <a:pPr algn="ctr"/>
            <a:r>
              <a:rPr lang="en-US" sz="2800" b="1" dirty="0">
                <a:latin typeface="+mj-lt"/>
              </a:rPr>
              <a:t>None detected</a:t>
            </a:r>
            <a:endParaRPr lang="en-US" sz="2800" dirty="0">
              <a:latin typeface="+mj-lt"/>
            </a:endParaRPr>
          </a:p>
        </p:txBody>
      </p:sp>
      <p:sp>
        <p:nvSpPr>
          <p:cNvPr id="23" name="Rectangle 22">
            <a:extLst>
              <a:ext uri="{FF2B5EF4-FFF2-40B4-BE49-F238E27FC236}">
                <a16:creationId xmlns:a16="http://schemas.microsoft.com/office/drawing/2014/main" id="{9D3B4D99-1912-417F-B46F-619C7A474EC9}"/>
              </a:ext>
            </a:extLst>
          </p:cNvPr>
          <p:cNvSpPr/>
          <p:nvPr/>
        </p:nvSpPr>
        <p:spPr>
          <a:xfrm>
            <a:off x="6199751" y="73028"/>
            <a:ext cx="2866931" cy="5718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3E16542C-3B12-4856-A4B3-153135FA2CDE}"/>
              </a:ext>
            </a:extLst>
          </p:cNvPr>
          <p:cNvSpPr/>
          <p:nvPr/>
        </p:nvSpPr>
        <p:spPr>
          <a:xfrm>
            <a:off x="1" y="2417914"/>
            <a:ext cx="8587902" cy="2059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1BAB02F2-10B6-43D5-BC5D-3011F0EAA857}"/>
              </a:ext>
            </a:extLst>
          </p:cNvPr>
          <p:cNvSpPr/>
          <p:nvPr/>
        </p:nvSpPr>
        <p:spPr>
          <a:xfrm>
            <a:off x="121154" y="4578350"/>
            <a:ext cx="8438649" cy="142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70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6BCC1A-1A62-4E0C-A94A-2C13283DE7B8}"/>
              </a:ext>
            </a:extLst>
          </p:cNvPr>
          <p:cNvSpPr/>
          <p:nvPr/>
        </p:nvSpPr>
        <p:spPr>
          <a:xfrm>
            <a:off x="0" y="-111513"/>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
        <p:nvSpPr>
          <p:cNvPr id="9" name="Text Box 1">
            <a:extLst>
              <a:ext uri="{FF2B5EF4-FFF2-40B4-BE49-F238E27FC236}">
                <a16:creationId xmlns:a16="http://schemas.microsoft.com/office/drawing/2014/main" id="{9FEA4542-EC44-482E-8371-C0090B44A7A8}"/>
              </a:ext>
            </a:extLst>
          </p:cNvPr>
          <p:cNvSpPr txBox="1">
            <a:spLocks noChangeArrowheads="1"/>
          </p:cNvSpPr>
          <p:nvPr/>
        </p:nvSpPr>
        <p:spPr bwMode="auto">
          <a:xfrm>
            <a:off x="160404" y="4708263"/>
            <a:ext cx="2866932" cy="99060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latin typeface="+mj-lt"/>
              </a:rPr>
              <a:t>1 DBS from seroconverter</a:t>
            </a:r>
            <a:endParaRPr kumimoji="0" lang="en-US" altLang="en-US" sz="2800" b="0" i="0" u="none" strike="noStrike" cap="none" normalizeH="0" baseline="0" dirty="0">
              <a:ln>
                <a:noFill/>
              </a:ln>
              <a:solidFill>
                <a:schemeClr val="tx1"/>
              </a:solidFill>
              <a:effectLst/>
              <a:latin typeface="+mj-lt"/>
            </a:endParaRPr>
          </a:p>
        </p:txBody>
      </p:sp>
      <p:sp>
        <p:nvSpPr>
          <p:cNvPr id="10" name="Text Box 1">
            <a:extLst>
              <a:ext uri="{FF2B5EF4-FFF2-40B4-BE49-F238E27FC236}">
                <a16:creationId xmlns:a16="http://schemas.microsoft.com/office/drawing/2014/main" id="{D9266BF2-C5EC-45EE-BD45-C2F235B23E7D}"/>
              </a:ext>
            </a:extLst>
          </p:cNvPr>
          <p:cNvSpPr txBox="1">
            <a:spLocks noChangeArrowheads="1"/>
          </p:cNvSpPr>
          <p:nvPr/>
        </p:nvSpPr>
        <p:spPr bwMode="auto">
          <a:xfrm>
            <a:off x="152970" y="1208443"/>
            <a:ext cx="2874366" cy="99060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latin typeface="+mj-lt"/>
              </a:rPr>
              <a:t>201 DBS from 1st follow-up visits</a:t>
            </a:r>
            <a:endParaRPr kumimoji="0" lang="en-US" altLang="en-US" sz="2800" b="0" i="0" u="none" strike="noStrike" cap="none" normalizeH="0" baseline="0" dirty="0">
              <a:ln>
                <a:noFill/>
              </a:ln>
              <a:solidFill>
                <a:schemeClr val="tx1"/>
              </a:solidFill>
              <a:effectLst/>
              <a:latin typeface="+mj-lt"/>
            </a:endParaRPr>
          </a:p>
        </p:txBody>
      </p:sp>
      <p:sp>
        <p:nvSpPr>
          <p:cNvPr id="11" name="Text Box 1">
            <a:extLst>
              <a:ext uri="{FF2B5EF4-FFF2-40B4-BE49-F238E27FC236}">
                <a16:creationId xmlns:a16="http://schemas.microsoft.com/office/drawing/2014/main" id="{206BFCBD-185C-4175-B708-0A1A98688CE5}"/>
              </a:ext>
            </a:extLst>
          </p:cNvPr>
          <p:cNvSpPr txBox="1">
            <a:spLocks noChangeArrowheads="1"/>
          </p:cNvSpPr>
          <p:nvPr/>
        </p:nvSpPr>
        <p:spPr bwMode="auto">
          <a:xfrm>
            <a:off x="152970" y="2987938"/>
            <a:ext cx="2874366" cy="99060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latin typeface="+mj-lt"/>
              </a:rPr>
              <a:t>31 DBS from later follow-up visits</a:t>
            </a:r>
            <a:endParaRPr kumimoji="0" lang="en-US" altLang="en-US" sz="28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91477A02-8790-47BE-A9C4-F12BBE0B1D92}"/>
              </a:ext>
            </a:extLst>
          </p:cNvPr>
          <p:cNvSpPr/>
          <p:nvPr/>
        </p:nvSpPr>
        <p:spPr>
          <a:xfrm>
            <a:off x="2895600" y="0"/>
            <a:ext cx="2874366" cy="954107"/>
          </a:xfrm>
          <a:prstGeom prst="rect">
            <a:avLst/>
          </a:prstGeom>
          <a:solidFill>
            <a:schemeClr val="bg1"/>
          </a:solidFill>
        </p:spPr>
        <p:txBody>
          <a:bodyPr wrap="square">
            <a:spAutoFit/>
          </a:bodyPr>
          <a:lstStyle/>
          <a:p>
            <a:pPr algn="ctr"/>
            <a:r>
              <a:rPr lang="en-US" sz="2800" b="1" dirty="0">
                <a:latin typeface="+mj-lt"/>
                <a:ea typeface="Calibri" panose="020F0502020204030204" pitchFamily="34" charset="0"/>
              </a:rPr>
              <a:t>Median time since PrEP initiation</a:t>
            </a:r>
            <a:endParaRPr lang="en-US" sz="2800" dirty="0">
              <a:latin typeface="+mj-lt"/>
            </a:endParaRPr>
          </a:p>
        </p:txBody>
      </p:sp>
      <p:sp>
        <p:nvSpPr>
          <p:cNvPr id="14" name="Rectangle 13">
            <a:extLst>
              <a:ext uri="{FF2B5EF4-FFF2-40B4-BE49-F238E27FC236}">
                <a16:creationId xmlns:a16="http://schemas.microsoft.com/office/drawing/2014/main" id="{D54F5DA3-BA67-4A92-9F70-1291E57C4E05}"/>
              </a:ext>
            </a:extLst>
          </p:cNvPr>
          <p:cNvSpPr/>
          <p:nvPr/>
        </p:nvSpPr>
        <p:spPr>
          <a:xfrm>
            <a:off x="3429000" y="1143548"/>
            <a:ext cx="1979341" cy="954107"/>
          </a:xfrm>
          <a:prstGeom prst="rect">
            <a:avLst/>
          </a:prstGeom>
          <a:solidFill>
            <a:schemeClr val="bg1"/>
          </a:solidFill>
        </p:spPr>
        <p:txBody>
          <a:bodyPr wrap="square">
            <a:spAutoFit/>
          </a:bodyPr>
          <a:lstStyle/>
          <a:p>
            <a:pPr algn="ctr"/>
            <a:r>
              <a:rPr lang="en-US" sz="2800" b="1" dirty="0">
                <a:latin typeface="+mj-lt"/>
              </a:rPr>
              <a:t>5 weeks </a:t>
            </a:r>
          </a:p>
          <a:p>
            <a:pPr algn="ctr"/>
            <a:r>
              <a:rPr lang="en-US" sz="2800" b="1" dirty="0">
                <a:latin typeface="+mj-lt"/>
              </a:rPr>
              <a:t>(IQR 4-18)</a:t>
            </a:r>
            <a:endParaRPr lang="en-US" sz="2800" dirty="0">
              <a:latin typeface="+mj-lt"/>
            </a:endParaRPr>
          </a:p>
        </p:txBody>
      </p:sp>
      <p:sp>
        <p:nvSpPr>
          <p:cNvPr id="15" name="Rectangle 14">
            <a:extLst>
              <a:ext uri="{FF2B5EF4-FFF2-40B4-BE49-F238E27FC236}">
                <a16:creationId xmlns:a16="http://schemas.microsoft.com/office/drawing/2014/main" id="{DC583A93-9510-433A-831A-C127111E3518}"/>
              </a:ext>
            </a:extLst>
          </p:cNvPr>
          <p:cNvSpPr/>
          <p:nvPr/>
        </p:nvSpPr>
        <p:spPr>
          <a:xfrm>
            <a:off x="3429000" y="2972347"/>
            <a:ext cx="2131741" cy="954107"/>
          </a:xfrm>
          <a:prstGeom prst="rect">
            <a:avLst/>
          </a:prstGeom>
          <a:solidFill>
            <a:schemeClr val="bg1"/>
          </a:solidFill>
        </p:spPr>
        <p:txBody>
          <a:bodyPr wrap="square">
            <a:spAutoFit/>
          </a:bodyPr>
          <a:lstStyle/>
          <a:p>
            <a:pPr algn="ctr"/>
            <a:r>
              <a:rPr lang="en-US" sz="2800" b="1" dirty="0">
                <a:latin typeface="+mj-lt"/>
              </a:rPr>
              <a:t>24 weeks</a:t>
            </a:r>
          </a:p>
          <a:p>
            <a:pPr algn="ctr"/>
            <a:r>
              <a:rPr lang="en-US" sz="2800" b="1" dirty="0">
                <a:latin typeface="+mj-lt"/>
              </a:rPr>
              <a:t>(IQR 17-37)</a:t>
            </a:r>
            <a:endParaRPr lang="en-US" sz="2800" dirty="0">
              <a:latin typeface="+mj-lt"/>
            </a:endParaRPr>
          </a:p>
        </p:txBody>
      </p:sp>
      <p:sp>
        <p:nvSpPr>
          <p:cNvPr id="16" name="Rectangle 15">
            <a:extLst>
              <a:ext uri="{FF2B5EF4-FFF2-40B4-BE49-F238E27FC236}">
                <a16:creationId xmlns:a16="http://schemas.microsoft.com/office/drawing/2014/main" id="{0DB84E86-0DE5-477F-BD39-C78349486E79}"/>
              </a:ext>
            </a:extLst>
          </p:cNvPr>
          <p:cNvSpPr/>
          <p:nvPr/>
        </p:nvSpPr>
        <p:spPr>
          <a:xfrm>
            <a:off x="3696629" y="4951991"/>
            <a:ext cx="1750741" cy="523220"/>
          </a:xfrm>
          <a:prstGeom prst="rect">
            <a:avLst/>
          </a:prstGeom>
          <a:solidFill>
            <a:schemeClr val="bg1"/>
          </a:solidFill>
        </p:spPr>
        <p:txBody>
          <a:bodyPr wrap="square">
            <a:spAutoFit/>
          </a:bodyPr>
          <a:lstStyle/>
          <a:p>
            <a:pPr algn="ctr"/>
            <a:r>
              <a:rPr lang="en-US" sz="2800" b="1" dirty="0">
                <a:latin typeface="+mj-lt"/>
              </a:rPr>
              <a:t>5 weeks</a:t>
            </a:r>
            <a:endParaRPr lang="en-US" sz="2800" dirty="0">
              <a:latin typeface="+mj-lt"/>
            </a:endParaRPr>
          </a:p>
        </p:txBody>
      </p:sp>
      <p:cxnSp>
        <p:nvCxnSpPr>
          <p:cNvPr id="17" name="Straight Connector 16">
            <a:extLst>
              <a:ext uri="{FF2B5EF4-FFF2-40B4-BE49-F238E27FC236}">
                <a16:creationId xmlns:a16="http://schemas.microsoft.com/office/drawing/2014/main" id="{56F827A1-06B8-4521-99B1-2D9806C04CD8}"/>
              </a:ext>
            </a:extLst>
          </p:cNvPr>
          <p:cNvCxnSpPr>
            <a:cxnSpLocks/>
          </p:cNvCxnSpPr>
          <p:nvPr/>
        </p:nvCxnSpPr>
        <p:spPr>
          <a:xfrm>
            <a:off x="152970" y="25146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802D3F-5D45-464C-82EF-B12447183081}"/>
              </a:ext>
            </a:extLst>
          </p:cNvPr>
          <p:cNvCxnSpPr>
            <a:cxnSpLocks/>
          </p:cNvCxnSpPr>
          <p:nvPr/>
        </p:nvCxnSpPr>
        <p:spPr>
          <a:xfrm>
            <a:off x="156687" y="43434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D0EAAD0-884D-49CE-A238-79D0F921CE22}"/>
              </a:ext>
            </a:extLst>
          </p:cNvPr>
          <p:cNvSpPr/>
          <p:nvPr/>
        </p:nvSpPr>
        <p:spPr>
          <a:xfrm>
            <a:off x="6183351" y="-1"/>
            <a:ext cx="2874366" cy="954107"/>
          </a:xfrm>
          <a:prstGeom prst="rect">
            <a:avLst/>
          </a:prstGeom>
          <a:solidFill>
            <a:schemeClr val="bg1"/>
          </a:solidFill>
        </p:spPr>
        <p:txBody>
          <a:bodyPr wrap="square">
            <a:spAutoFit/>
          </a:bodyPr>
          <a:lstStyle/>
          <a:p>
            <a:pPr algn="ctr"/>
            <a:r>
              <a:rPr lang="en-US" sz="2800" b="1" dirty="0">
                <a:latin typeface="+mj-lt"/>
              </a:rPr>
              <a:t>Frequency of detectable TFV-DP</a:t>
            </a:r>
            <a:endParaRPr lang="en-US" sz="2800" dirty="0">
              <a:latin typeface="+mj-lt"/>
            </a:endParaRPr>
          </a:p>
        </p:txBody>
      </p:sp>
      <p:sp>
        <p:nvSpPr>
          <p:cNvPr id="20" name="Rectangle 19">
            <a:extLst>
              <a:ext uri="{FF2B5EF4-FFF2-40B4-BE49-F238E27FC236}">
                <a16:creationId xmlns:a16="http://schemas.microsoft.com/office/drawing/2014/main" id="{E76D1B1C-3795-4129-BF5F-B6E256517062}"/>
              </a:ext>
            </a:extLst>
          </p:cNvPr>
          <p:cNvSpPr/>
          <p:nvPr/>
        </p:nvSpPr>
        <p:spPr>
          <a:xfrm>
            <a:off x="6630863" y="1327629"/>
            <a:ext cx="1979341" cy="523220"/>
          </a:xfrm>
          <a:prstGeom prst="rect">
            <a:avLst/>
          </a:prstGeom>
          <a:solidFill>
            <a:schemeClr val="bg1"/>
          </a:solidFill>
        </p:spPr>
        <p:txBody>
          <a:bodyPr wrap="square">
            <a:spAutoFit/>
          </a:bodyPr>
          <a:lstStyle/>
          <a:p>
            <a:pPr algn="ctr"/>
            <a:r>
              <a:rPr lang="en-US" sz="2800" b="1" dirty="0">
                <a:latin typeface="+mj-lt"/>
              </a:rPr>
              <a:t>62%</a:t>
            </a:r>
            <a:endParaRPr lang="en-US" sz="2800" dirty="0">
              <a:latin typeface="+mj-lt"/>
            </a:endParaRPr>
          </a:p>
        </p:txBody>
      </p:sp>
      <p:sp>
        <p:nvSpPr>
          <p:cNvPr id="21" name="Rectangle 20">
            <a:extLst>
              <a:ext uri="{FF2B5EF4-FFF2-40B4-BE49-F238E27FC236}">
                <a16:creationId xmlns:a16="http://schemas.microsoft.com/office/drawing/2014/main" id="{DE92340D-31C6-40A6-8EA7-6114B8332E97}"/>
              </a:ext>
            </a:extLst>
          </p:cNvPr>
          <p:cNvSpPr/>
          <p:nvPr/>
        </p:nvSpPr>
        <p:spPr>
          <a:xfrm>
            <a:off x="6608561" y="3056999"/>
            <a:ext cx="1979341" cy="523220"/>
          </a:xfrm>
          <a:prstGeom prst="rect">
            <a:avLst/>
          </a:prstGeom>
          <a:solidFill>
            <a:schemeClr val="bg1"/>
          </a:solidFill>
        </p:spPr>
        <p:txBody>
          <a:bodyPr wrap="square">
            <a:spAutoFit/>
          </a:bodyPr>
          <a:lstStyle/>
          <a:p>
            <a:pPr algn="ctr"/>
            <a:r>
              <a:rPr lang="en-US" sz="2800" b="1" dirty="0">
                <a:latin typeface="+mj-lt"/>
              </a:rPr>
              <a:t>90%</a:t>
            </a:r>
            <a:endParaRPr lang="en-US" sz="2800" dirty="0">
              <a:latin typeface="+mj-lt"/>
            </a:endParaRPr>
          </a:p>
        </p:txBody>
      </p:sp>
      <p:sp>
        <p:nvSpPr>
          <p:cNvPr id="22" name="Rectangle 21">
            <a:extLst>
              <a:ext uri="{FF2B5EF4-FFF2-40B4-BE49-F238E27FC236}">
                <a16:creationId xmlns:a16="http://schemas.microsoft.com/office/drawing/2014/main" id="{CF82CC5C-4645-44D2-B2A8-AAC1A7274C1F}"/>
              </a:ext>
            </a:extLst>
          </p:cNvPr>
          <p:cNvSpPr/>
          <p:nvPr/>
        </p:nvSpPr>
        <p:spPr>
          <a:xfrm>
            <a:off x="6630863" y="4663660"/>
            <a:ext cx="1979341" cy="954107"/>
          </a:xfrm>
          <a:prstGeom prst="rect">
            <a:avLst/>
          </a:prstGeom>
          <a:solidFill>
            <a:schemeClr val="bg1"/>
          </a:solidFill>
        </p:spPr>
        <p:txBody>
          <a:bodyPr wrap="square">
            <a:spAutoFit/>
          </a:bodyPr>
          <a:lstStyle/>
          <a:p>
            <a:pPr algn="ctr"/>
            <a:r>
              <a:rPr lang="en-US" sz="2800" b="1" dirty="0">
                <a:latin typeface="+mj-lt"/>
              </a:rPr>
              <a:t>None detected</a:t>
            </a:r>
            <a:endParaRPr lang="en-US" sz="2800" dirty="0">
              <a:latin typeface="+mj-lt"/>
            </a:endParaRPr>
          </a:p>
        </p:txBody>
      </p:sp>
    </p:spTree>
    <p:extLst>
      <p:ext uri="{BB962C8B-B14F-4D97-AF65-F5344CB8AC3E}">
        <p14:creationId xmlns:p14="http://schemas.microsoft.com/office/powerpoint/2010/main" val="40658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D8628BD-9EEF-4863-8EEA-4B4E85D642D8}"/>
              </a:ext>
            </a:extLst>
          </p:cNvPr>
          <p:cNvSpPr/>
          <p:nvPr/>
        </p:nvSpPr>
        <p:spPr>
          <a:xfrm>
            <a:off x="77722" y="5839110"/>
            <a:ext cx="8933182" cy="369332"/>
          </a:xfrm>
          <a:prstGeom prst="rect">
            <a:avLst/>
          </a:prstGeom>
          <a:solidFill>
            <a:schemeClr val="bg1"/>
          </a:solidFill>
        </p:spPr>
        <p:txBody>
          <a:bodyPr wrap="square">
            <a:spAutoFit/>
          </a:bodyPr>
          <a:lstStyle/>
          <a:p>
            <a:r>
              <a:rPr lang="en-US" dirty="0">
                <a:latin typeface="+mj-lt"/>
                <a:ea typeface="Calibri" panose="020F0502020204030204" pitchFamily="34" charset="0"/>
              </a:rPr>
              <a:t>*Poisson regression models accounts for participant-level clustering</a:t>
            </a:r>
            <a:endParaRPr lang="en-US" dirty="0">
              <a:latin typeface="+mj-lt"/>
            </a:endParaRPr>
          </a:p>
        </p:txBody>
      </p:sp>
      <p:sp>
        <p:nvSpPr>
          <p:cNvPr id="14" name="Rectangle 13">
            <a:extLst>
              <a:ext uri="{FF2B5EF4-FFF2-40B4-BE49-F238E27FC236}">
                <a16:creationId xmlns:a16="http://schemas.microsoft.com/office/drawing/2014/main" id="{F6E40B13-C46F-43F6-8F69-29E047240765}"/>
              </a:ext>
            </a:extLst>
          </p:cNvPr>
          <p:cNvSpPr/>
          <p:nvPr/>
        </p:nvSpPr>
        <p:spPr>
          <a:xfrm>
            <a:off x="-3358" y="-533943"/>
            <a:ext cx="9144000" cy="641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
        <p:nvSpPr>
          <p:cNvPr id="12" name="TextBox 11"/>
          <p:cNvSpPr txBox="1"/>
          <p:nvPr/>
        </p:nvSpPr>
        <p:spPr>
          <a:xfrm>
            <a:off x="152400" y="88601"/>
            <a:ext cx="8838060" cy="523220"/>
          </a:xfrm>
          <a:prstGeom prst="rect">
            <a:avLst/>
          </a:prstGeom>
          <a:solidFill>
            <a:srgbClr val="0D7FC8"/>
          </a:solidFill>
          <a:ln w="57150">
            <a:noFill/>
          </a:ln>
        </p:spPr>
        <p:txBody>
          <a:bodyPr wrap="square" rtlCol="0">
            <a:spAutoFit/>
          </a:bodyPr>
          <a:lstStyle/>
          <a:p>
            <a:pPr algn="ctr"/>
            <a:r>
              <a:rPr lang="en-US" sz="2800" b="1" spc="300" dirty="0">
                <a:solidFill>
                  <a:schemeClr val="bg1"/>
                </a:solidFill>
                <a:latin typeface="+mj-lt"/>
                <a:cs typeface="Arial" panose="020B0604020202020204" pitchFamily="34" charset="0"/>
              </a:rPr>
              <a:t>Frequency of detectable TFV-DP</a:t>
            </a:r>
          </a:p>
        </p:txBody>
      </p:sp>
      <p:graphicFrame>
        <p:nvGraphicFramePr>
          <p:cNvPr id="2" name="Table 1"/>
          <p:cNvGraphicFramePr>
            <a:graphicFrameLocks noGrp="1"/>
          </p:cNvGraphicFramePr>
          <p:nvPr>
            <p:extLst>
              <p:ext uri="{D42A27DB-BD31-4B8C-83A1-F6EECF244321}">
                <p14:modId xmlns:p14="http://schemas.microsoft.com/office/powerpoint/2010/main" val="3878686634"/>
              </p:ext>
            </p:extLst>
          </p:nvPr>
        </p:nvGraphicFramePr>
        <p:xfrm>
          <a:off x="6496147" y="825044"/>
          <a:ext cx="2505464" cy="4895361"/>
        </p:xfrm>
        <a:graphic>
          <a:graphicData uri="http://schemas.openxmlformats.org/drawingml/2006/table">
            <a:tbl>
              <a:tblPr firstRow="1" bandRow="1">
                <a:tableStyleId>{5C22544A-7EE6-4342-B048-85BDC9FD1C3A}</a:tableStyleId>
              </a:tblPr>
              <a:tblGrid>
                <a:gridCol w="1521618">
                  <a:extLst>
                    <a:ext uri="{9D8B030D-6E8A-4147-A177-3AD203B41FA5}">
                      <a16:colId xmlns:a16="http://schemas.microsoft.com/office/drawing/2014/main" val="20000"/>
                    </a:ext>
                  </a:extLst>
                </a:gridCol>
                <a:gridCol w="983846">
                  <a:extLst>
                    <a:ext uri="{9D8B030D-6E8A-4147-A177-3AD203B41FA5}">
                      <a16:colId xmlns:a16="http://schemas.microsoft.com/office/drawing/2014/main" val="20001"/>
                    </a:ext>
                  </a:extLst>
                </a:gridCol>
              </a:tblGrid>
              <a:tr h="413416">
                <a:tc>
                  <a:txBody>
                    <a:bodyPr/>
                    <a:lstStyle/>
                    <a:p>
                      <a:pPr algn="ctr"/>
                      <a:r>
                        <a:rPr lang="en-US" sz="1800" dirty="0">
                          <a:latin typeface="+mj-lt"/>
                          <a:cs typeface="Arial" panose="020B0604020202020204" pitchFamily="34" charset="0"/>
                        </a:rPr>
                        <a:t>Risk </a:t>
                      </a:r>
                      <a:r>
                        <a:rPr lang="en-US" sz="1800" baseline="0" dirty="0">
                          <a:latin typeface="+mj-lt"/>
                          <a:cs typeface="Arial" panose="020B0604020202020204" pitchFamily="34" charset="0"/>
                        </a:rPr>
                        <a:t>Ratio*</a:t>
                      </a:r>
                      <a:endParaRPr lang="en-US" sz="1800" dirty="0">
                        <a:latin typeface="+mj-lt"/>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7FC8"/>
                    </a:solidFill>
                  </a:tcPr>
                </a:tc>
                <a:tc>
                  <a:txBody>
                    <a:bodyPr/>
                    <a:lstStyle/>
                    <a:p>
                      <a:pPr algn="ctr"/>
                      <a:r>
                        <a:rPr lang="en-US" sz="1800" dirty="0">
                          <a:latin typeface="+mj-lt"/>
                          <a:cs typeface="Arial" panose="020B0604020202020204" pitchFamily="34" charset="0"/>
                        </a:rPr>
                        <a:t>p-value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D7FC8"/>
                    </a:solidFill>
                  </a:tcPr>
                </a:tc>
                <a:extLst>
                  <a:ext uri="{0D108BD9-81ED-4DB2-BD59-A6C34878D82A}">
                    <a16:rowId xmlns:a16="http://schemas.microsoft.com/office/drawing/2014/main" val="10000"/>
                  </a:ext>
                </a:extLst>
              </a:tr>
              <a:tr h="414863">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02"/>
                  </a:ext>
                </a:extLst>
              </a:tr>
              <a:tr h="414863">
                <a:tc>
                  <a:txBody>
                    <a:bodyPr/>
                    <a:lstStyle/>
                    <a:p>
                      <a:pPr algn="ctr" fontAlgn="ctr"/>
                      <a:r>
                        <a:rPr lang="en-US" sz="1800" b="0" i="0" u="none" strike="noStrike" dirty="0">
                          <a:solidFill>
                            <a:srgbClr val="000000"/>
                          </a:solidFill>
                          <a:effectLst/>
                          <a:latin typeface="+mj-lt"/>
                          <a:cs typeface="Arial" panose="020B0604020202020204" pitchFamily="34" charset="0"/>
                        </a:rPr>
                        <a:t>1.4 (1.1-1.8)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r>
                        <a:rPr lang="en-US" sz="1800" dirty="0">
                          <a:latin typeface="+mj-lt"/>
                          <a:cs typeface="Arial" panose="020B0604020202020204" pitchFamily="34" charset="0"/>
                        </a:rPr>
                        <a:t>0.002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03"/>
                  </a:ext>
                </a:extLst>
              </a:tr>
              <a:tr h="414863">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04"/>
                  </a:ext>
                </a:extLst>
              </a:tr>
              <a:tr h="414863">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06"/>
                  </a:ext>
                </a:extLst>
              </a:tr>
              <a:tr h="829726">
                <a:tc>
                  <a:txBody>
                    <a:bodyPr/>
                    <a:lstStyle/>
                    <a:p>
                      <a:pPr algn="ctr" fontAlgn="ctr"/>
                      <a:r>
                        <a:rPr lang="en-US" sz="1800" b="0" i="0" u="none" strike="noStrike" dirty="0">
                          <a:solidFill>
                            <a:srgbClr val="000000"/>
                          </a:solidFill>
                          <a:effectLst/>
                          <a:latin typeface="+mj-lt"/>
                          <a:cs typeface="Arial" panose="020B0604020202020204" pitchFamily="34" charset="0"/>
                        </a:rPr>
                        <a:t>1.3 (1.0-1.8)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r>
                        <a:rPr lang="en-US" sz="1800" dirty="0">
                          <a:latin typeface="+mj-lt"/>
                          <a:cs typeface="Arial" panose="020B0604020202020204" pitchFamily="34" charset="0"/>
                        </a:rPr>
                        <a:t>0.048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07"/>
                  </a:ext>
                </a:extLst>
              </a:tr>
              <a:tr h="413416">
                <a:tc>
                  <a:txBody>
                    <a:bodyPr/>
                    <a:lstStyle/>
                    <a:p>
                      <a:pPr algn="ctr" fontAlgn="ctr"/>
                      <a:endParaRPr lang="en-US" sz="1800" b="0" i="0" u="none" strike="noStrike" dirty="0">
                        <a:solidFill>
                          <a:srgbClr val="000000"/>
                        </a:solidFill>
                        <a:effectLst/>
                        <a:latin typeface="+mj-lt"/>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09"/>
                  </a:ext>
                </a:extLst>
              </a:tr>
              <a:tr h="659892">
                <a:tc>
                  <a:txBody>
                    <a:bodyPr/>
                    <a:lstStyle/>
                    <a:p>
                      <a:pPr algn="ctr" fontAlgn="ctr"/>
                      <a:r>
                        <a:rPr lang="en-US" sz="1800" b="0" i="0" u="none" strike="noStrike" dirty="0">
                          <a:solidFill>
                            <a:srgbClr val="000000"/>
                          </a:solidFill>
                          <a:effectLst/>
                          <a:latin typeface="+mj-lt"/>
                          <a:cs typeface="Arial" panose="020B0604020202020204" pitchFamily="34" charset="0"/>
                        </a:rPr>
                        <a:t>2.4 (1.7-3.4)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r>
                        <a:rPr lang="en-US" sz="1800" dirty="0">
                          <a:latin typeface="+mj-lt"/>
                          <a:cs typeface="Arial" panose="020B0604020202020204" pitchFamily="34" charset="0"/>
                        </a:rPr>
                        <a:t>&lt;0.001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010"/>
                  </a:ext>
                </a:extLst>
              </a:tr>
              <a:tr h="504596">
                <a:tc>
                  <a:txBody>
                    <a:bodyPr/>
                    <a:lstStyle/>
                    <a:p>
                      <a:pPr algn="ctr" fontAlgn="ctr"/>
                      <a:r>
                        <a:rPr lang="en-US" sz="1800" b="0" i="0" u="none" strike="noStrike" dirty="0">
                          <a:solidFill>
                            <a:srgbClr val="000000"/>
                          </a:solidFill>
                          <a:effectLst/>
                          <a:latin typeface="+mj-lt"/>
                          <a:cs typeface="Arial" panose="020B0604020202020204" pitchFamily="34" charset="0"/>
                        </a:rPr>
                        <a:t>1.6 (1.1-2.3)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r>
                        <a:rPr lang="en-US" sz="1800" dirty="0">
                          <a:latin typeface="+mj-lt"/>
                          <a:cs typeface="Arial" panose="020B0604020202020204" pitchFamily="34" charset="0"/>
                        </a:rPr>
                        <a:t>0.016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2595021608"/>
                  </a:ext>
                </a:extLst>
              </a:tr>
              <a:tr h="41486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dirty="0">
                          <a:solidFill>
                            <a:srgbClr val="000000"/>
                          </a:solidFill>
                          <a:effectLst/>
                          <a:latin typeface="+mn-lt"/>
                          <a:ea typeface="+mn-ea"/>
                          <a:cs typeface="Arial" panose="020B0604020202020204" pitchFamily="34" charset="0"/>
                        </a:rPr>
                        <a:t>ref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tc>
                  <a:txBody>
                    <a:bodyPr/>
                    <a:lstStyle/>
                    <a:p>
                      <a:pPr algn="ctr"/>
                      <a:endParaRPr lang="en-US" sz="1800" dirty="0">
                        <a:latin typeface="+mj-lt"/>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D7FC8">
                        <a:alpha val="20000"/>
                      </a:srgbClr>
                    </a:solidFill>
                  </a:tcPr>
                </a:tc>
                <a:extLst>
                  <a:ext uri="{0D108BD9-81ED-4DB2-BD59-A6C34878D82A}">
                    <a16:rowId xmlns:a16="http://schemas.microsoft.com/office/drawing/2014/main" val="1082639121"/>
                  </a:ext>
                </a:extLst>
              </a:tr>
            </a:tbl>
          </a:graphicData>
        </a:graphic>
      </p:graphicFrame>
      <p:cxnSp>
        <p:nvCxnSpPr>
          <p:cNvPr id="20" name="Straight Connector 19"/>
          <p:cNvCxnSpPr/>
          <p:nvPr/>
        </p:nvCxnSpPr>
        <p:spPr>
          <a:xfrm>
            <a:off x="152400" y="57912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18B6FA1-D7CB-4EF9-BF57-48322341FE0C}"/>
              </a:ext>
            </a:extLst>
          </p:cNvPr>
          <p:cNvSpPr/>
          <p:nvPr/>
        </p:nvSpPr>
        <p:spPr>
          <a:xfrm>
            <a:off x="152400" y="1137589"/>
            <a:ext cx="4572000" cy="430887"/>
          </a:xfrm>
          <a:prstGeom prst="rect">
            <a:avLst/>
          </a:prstGeom>
          <a:solidFill>
            <a:schemeClr val="bg1"/>
          </a:solidFill>
        </p:spPr>
        <p:txBody>
          <a:bodyPr wrap="square">
            <a:spAutoFit/>
          </a:bodyPr>
          <a:lstStyle/>
          <a:p>
            <a:r>
              <a:rPr lang="en-US" sz="2200" b="1" dirty="0">
                <a:latin typeface="+mj-lt"/>
                <a:ea typeface="Calibri" panose="020F0502020204030204" pitchFamily="34" charset="0"/>
              </a:rPr>
              <a:t>Age</a:t>
            </a:r>
            <a:endParaRPr lang="en-US" sz="2200" dirty="0">
              <a:latin typeface="+mj-lt"/>
            </a:endParaRPr>
          </a:p>
        </p:txBody>
      </p:sp>
      <p:sp>
        <p:nvSpPr>
          <p:cNvPr id="24" name="Rectangle 23">
            <a:extLst>
              <a:ext uri="{FF2B5EF4-FFF2-40B4-BE49-F238E27FC236}">
                <a16:creationId xmlns:a16="http://schemas.microsoft.com/office/drawing/2014/main" id="{A09BF950-6748-4644-880B-DC5BE07D22B2}"/>
              </a:ext>
            </a:extLst>
          </p:cNvPr>
          <p:cNvSpPr/>
          <p:nvPr/>
        </p:nvSpPr>
        <p:spPr>
          <a:xfrm>
            <a:off x="167268" y="2429298"/>
            <a:ext cx="4267200" cy="430887"/>
          </a:xfrm>
          <a:prstGeom prst="rect">
            <a:avLst/>
          </a:prstGeom>
          <a:solidFill>
            <a:schemeClr val="bg1"/>
          </a:solidFill>
        </p:spPr>
        <p:txBody>
          <a:bodyPr wrap="square">
            <a:spAutoFit/>
          </a:bodyPr>
          <a:lstStyle/>
          <a:p>
            <a:r>
              <a:rPr lang="en-US" sz="2200" b="1" dirty="0">
                <a:latin typeface="+mj-lt"/>
                <a:ea typeface="Calibri" panose="020F0502020204030204" pitchFamily="34" charset="0"/>
              </a:rPr>
              <a:t>Pregnancy status</a:t>
            </a:r>
            <a:endParaRPr lang="en-US" sz="2200" dirty="0">
              <a:latin typeface="+mj-lt"/>
            </a:endParaRPr>
          </a:p>
        </p:txBody>
      </p:sp>
      <p:sp>
        <p:nvSpPr>
          <p:cNvPr id="25" name="Rectangle 24">
            <a:extLst>
              <a:ext uri="{FF2B5EF4-FFF2-40B4-BE49-F238E27FC236}">
                <a16:creationId xmlns:a16="http://schemas.microsoft.com/office/drawing/2014/main" id="{E04BEFB2-87E0-4D5C-B70C-3184233DD2C2}"/>
              </a:ext>
            </a:extLst>
          </p:cNvPr>
          <p:cNvSpPr/>
          <p:nvPr/>
        </p:nvSpPr>
        <p:spPr>
          <a:xfrm>
            <a:off x="210015" y="3853396"/>
            <a:ext cx="4267200" cy="430887"/>
          </a:xfrm>
          <a:prstGeom prst="rect">
            <a:avLst/>
          </a:prstGeom>
          <a:solidFill>
            <a:schemeClr val="bg1"/>
          </a:solidFill>
        </p:spPr>
        <p:txBody>
          <a:bodyPr wrap="square">
            <a:spAutoFit/>
          </a:bodyPr>
          <a:lstStyle/>
          <a:p>
            <a:r>
              <a:rPr lang="en-US" sz="2200" b="1" dirty="0">
                <a:latin typeface="+mj-lt"/>
                <a:ea typeface="Calibri" panose="020F0502020204030204" pitchFamily="34" charset="0"/>
              </a:rPr>
              <a:t>Partner HIV status</a:t>
            </a:r>
            <a:endParaRPr lang="en-US" sz="2200" dirty="0">
              <a:latin typeface="+mj-lt"/>
            </a:endParaRPr>
          </a:p>
        </p:txBody>
      </p:sp>
      <p:cxnSp>
        <p:nvCxnSpPr>
          <p:cNvPr id="17" name="Straight Connector 16"/>
          <p:cNvCxnSpPr>
            <a:cxnSpLocks/>
          </p:cNvCxnSpPr>
          <p:nvPr/>
        </p:nvCxnSpPr>
        <p:spPr>
          <a:xfrm>
            <a:off x="185854" y="24384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268" y="3886200"/>
            <a:ext cx="883806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00000000-0008-0000-0000-000012000000}"/>
              </a:ext>
            </a:extLst>
          </p:cNvPr>
          <p:cNvGraphicFramePr>
            <a:graphicFrameLocks/>
          </p:cNvGraphicFramePr>
          <p:nvPr>
            <p:extLst>
              <p:ext uri="{D42A27DB-BD31-4B8C-83A1-F6EECF244321}">
                <p14:modId xmlns:p14="http://schemas.microsoft.com/office/powerpoint/2010/main" val="1758624576"/>
              </p:ext>
            </p:extLst>
          </p:nvPr>
        </p:nvGraphicFramePr>
        <p:xfrm>
          <a:off x="335342" y="1137589"/>
          <a:ext cx="6118058" cy="518700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8FA4874B-A0F9-43F2-A775-53E0B6653F31}"/>
              </a:ext>
            </a:extLst>
          </p:cNvPr>
          <p:cNvSpPr/>
          <p:nvPr/>
        </p:nvSpPr>
        <p:spPr>
          <a:xfrm>
            <a:off x="68429" y="5848290"/>
            <a:ext cx="8933182" cy="369332"/>
          </a:xfrm>
          <a:prstGeom prst="rect">
            <a:avLst/>
          </a:prstGeom>
          <a:solidFill>
            <a:schemeClr val="bg1"/>
          </a:solidFill>
        </p:spPr>
        <p:txBody>
          <a:bodyPr wrap="square">
            <a:spAutoFit/>
          </a:bodyPr>
          <a:lstStyle/>
          <a:p>
            <a:r>
              <a:rPr lang="en-US" dirty="0">
                <a:latin typeface="+mj-lt"/>
                <a:ea typeface="Calibri" panose="020F0502020204030204" pitchFamily="34" charset="0"/>
              </a:rPr>
              <a:t>*Poisson regression models accounts for participant-level clustering</a:t>
            </a:r>
            <a:endParaRPr lang="en-US" dirty="0">
              <a:latin typeface="+mj-lt"/>
            </a:endParaRPr>
          </a:p>
        </p:txBody>
      </p:sp>
      <p:sp>
        <p:nvSpPr>
          <p:cNvPr id="15" name="Rectangle 14">
            <a:extLst>
              <a:ext uri="{FF2B5EF4-FFF2-40B4-BE49-F238E27FC236}">
                <a16:creationId xmlns:a16="http://schemas.microsoft.com/office/drawing/2014/main" id="{8E795CB8-BDDA-4F97-84B7-4AE3C43049B3}"/>
              </a:ext>
            </a:extLst>
          </p:cNvPr>
          <p:cNvSpPr/>
          <p:nvPr/>
        </p:nvSpPr>
        <p:spPr>
          <a:xfrm>
            <a:off x="154567" y="2473453"/>
            <a:ext cx="8887601" cy="1471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681042C7-C9AF-44A4-AD10-1B4830823A55}"/>
              </a:ext>
            </a:extLst>
          </p:cNvPr>
          <p:cNvSpPr/>
          <p:nvPr/>
        </p:nvSpPr>
        <p:spPr>
          <a:xfrm>
            <a:off x="128259" y="3897045"/>
            <a:ext cx="8887601" cy="2018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02C47-CB02-446A-99F7-7B73534A7C4C}"/>
              </a:ext>
            </a:extLst>
          </p:cNvPr>
          <p:cNvSpPr txBox="1">
            <a:spLocks/>
          </p:cNvSpPr>
          <p:nvPr/>
        </p:nvSpPr>
        <p:spPr>
          <a:xfrm>
            <a:off x="382524" y="381000"/>
            <a:ext cx="8378952"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b="1" dirty="0">
                <a:solidFill>
                  <a:schemeClr val="tx1"/>
                </a:solidFill>
              </a:rPr>
              <a:t>Limitations</a:t>
            </a:r>
            <a:endParaRPr lang="en-US" sz="2800" dirty="0">
              <a:solidFill>
                <a:schemeClr val="tx1"/>
              </a:solidFill>
            </a:endParaRPr>
          </a:p>
        </p:txBody>
      </p:sp>
      <p:sp>
        <p:nvSpPr>
          <p:cNvPr id="5" name="Rectangle 4">
            <a:extLst>
              <a:ext uri="{FF2B5EF4-FFF2-40B4-BE49-F238E27FC236}">
                <a16:creationId xmlns:a16="http://schemas.microsoft.com/office/drawing/2014/main" id="{1D1C3302-7F0E-4A8E-86FD-D5480F27FD77}"/>
              </a:ext>
            </a:extLst>
          </p:cNvPr>
          <p:cNvSpPr/>
          <p:nvPr/>
        </p:nvSpPr>
        <p:spPr>
          <a:xfrm>
            <a:off x="304800" y="1676400"/>
            <a:ext cx="8610600" cy="2677656"/>
          </a:xfrm>
          <a:prstGeom prst="rect">
            <a:avLst/>
          </a:prstGeom>
        </p:spPr>
        <p:txBody>
          <a:bodyPr wrap="square">
            <a:spAutoFit/>
          </a:bodyPr>
          <a:lstStyle/>
          <a:p>
            <a:endParaRPr lang="en-US" sz="2800" dirty="0">
              <a:solidFill>
                <a:srgbClr val="201F1E"/>
              </a:solidFill>
              <a:latin typeface="+mj-lt"/>
            </a:endParaRPr>
          </a:p>
          <a:p>
            <a:pPr marL="457200" indent="-457200">
              <a:buFont typeface="Arial" panose="020B0604020202020204" pitchFamily="34" charset="0"/>
              <a:buChar char="•"/>
            </a:pPr>
            <a:r>
              <a:rPr lang="en-US" sz="2800" b="0" i="0" dirty="0">
                <a:solidFill>
                  <a:srgbClr val="201F1E"/>
                </a:solidFill>
                <a:effectLst/>
                <a:latin typeface="+mj-lt"/>
              </a:rPr>
              <a:t>Relied on routinely collected data for PrEP outcomes</a:t>
            </a:r>
          </a:p>
          <a:p>
            <a:pPr marL="457200" indent="-457200">
              <a:buFont typeface="Arial" panose="020B0604020202020204" pitchFamily="34" charset="0"/>
              <a:buChar char="•"/>
            </a:pPr>
            <a:endParaRPr lang="en-US" sz="2800" b="0" i="0" dirty="0">
              <a:solidFill>
                <a:srgbClr val="201F1E"/>
              </a:solidFill>
              <a:effectLst/>
              <a:latin typeface="+mj-lt"/>
            </a:endParaRPr>
          </a:p>
          <a:p>
            <a:pPr marL="457200" indent="-457200">
              <a:buFont typeface="Arial" panose="020B0604020202020204" pitchFamily="34" charset="0"/>
              <a:buChar char="•"/>
            </a:pPr>
            <a:r>
              <a:rPr lang="en-US" sz="2800" dirty="0">
                <a:solidFill>
                  <a:srgbClr val="201F1E"/>
                </a:solidFill>
                <a:latin typeface="+mj-lt"/>
              </a:rPr>
              <a:t>Only used DBS as biomarker for PrEP adherence</a:t>
            </a:r>
          </a:p>
          <a:p>
            <a:endParaRPr lang="en-US" sz="2800" dirty="0">
              <a:solidFill>
                <a:srgbClr val="201F1E"/>
              </a:solidFill>
              <a:latin typeface="+mj-lt"/>
            </a:endParaRPr>
          </a:p>
          <a:p>
            <a:pPr marL="457200" indent="-457200">
              <a:buFont typeface="Arial" panose="020B0604020202020204" pitchFamily="34" charset="0"/>
              <a:buChar char="•"/>
            </a:pPr>
            <a:r>
              <a:rPr lang="en-US" sz="2800" b="0" i="0" dirty="0">
                <a:solidFill>
                  <a:srgbClr val="201F1E"/>
                </a:solidFill>
                <a:effectLst/>
                <a:latin typeface="+mj-lt"/>
              </a:rPr>
              <a:t>Most samples from early PrEP follow-up visits </a:t>
            </a:r>
          </a:p>
        </p:txBody>
      </p:sp>
    </p:spTree>
    <p:extLst>
      <p:ext uri="{BB962C8B-B14F-4D97-AF65-F5344CB8AC3E}">
        <p14:creationId xmlns:p14="http://schemas.microsoft.com/office/powerpoint/2010/main" val="353902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02C47-CB02-446A-99F7-7B73534A7C4C}"/>
              </a:ext>
            </a:extLst>
          </p:cNvPr>
          <p:cNvSpPr txBox="1">
            <a:spLocks/>
          </p:cNvSpPr>
          <p:nvPr/>
        </p:nvSpPr>
        <p:spPr>
          <a:xfrm>
            <a:off x="382524" y="381000"/>
            <a:ext cx="8378952"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b="1" dirty="0">
                <a:solidFill>
                  <a:schemeClr val="tx1"/>
                </a:solidFill>
              </a:rPr>
              <a:t>Conclusions and Implications</a:t>
            </a:r>
            <a:endParaRPr lang="en-US" sz="2800" dirty="0">
              <a:solidFill>
                <a:schemeClr val="tx1"/>
              </a:solidFill>
            </a:endParaRPr>
          </a:p>
        </p:txBody>
      </p:sp>
      <p:sp>
        <p:nvSpPr>
          <p:cNvPr id="5" name="Rectangle 4">
            <a:extLst>
              <a:ext uri="{FF2B5EF4-FFF2-40B4-BE49-F238E27FC236}">
                <a16:creationId xmlns:a16="http://schemas.microsoft.com/office/drawing/2014/main" id="{1D1C3302-7F0E-4A8E-86FD-D5480F27FD77}"/>
              </a:ext>
            </a:extLst>
          </p:cNvPr>
          <p:cNvSpPr/>
          <p:nvPr/>
        </p:nvSpPr>
        <p:spPr>
          <a:xfrm>
            <a:off x="123380" y="1828800"/>
            <a:ext cx="8868219" cy="3108543"/>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201F1E"/>
                </a:solidFill>
                <a:latin typeface="+mj-lt"/>
              </a:rPr>
              <a:t>Frequent detection of TFV-DP (66% overall)</a:t>
            </a:r>
          </a:p>
          <a:p>
            <a:pPr marL="914400" lvl="1" indent="-457200">
              <a:buFont typeface="Arial" panose="020B0604020202020204" pitchFamily="34" charset="0"/>
              <a:buChar char="•"/>
            </a:pPr>
            <a:r>
              <a:rPr lang="en-US" sz="2800" b="0" i="0" dirty="0">
                <a:solidFill>
                  <a:srgbClr val="201F1E"/>
                </a:solidFill>
                <a:effectLst/>
                <a:latin typeface="+mj-lt"/>
              </a:rPr>
              <a:t>Higher among older, non-pregnant women</a:t>
            </a:r>
          </a:p>
          <a:p>
            <a:pPr marL="914400" lvl="1" indent="-457200">
              <a:buFont typeface="Arial" panose="020B0604020202020204" pitchFamily="34" charset="0"/>
              <a:buChar char="•"/>
            </a:pPr>
            <a:r>
              <a:rPr lang="en-US" sz="2800" dirty="0">
                <a:solidFill>
                  <a:srgbClr val="201F1E"/>
                </a:solidFill>
                <a:latin typeface="+mj-lt"/>
              </a:rPr>
              <a:t>Highest among women with HIV-positive partners</a:t>
            </a:r>
          </a:p>
          <a:p>
            <a:pPr lvl="1"/>
            <a:endParaRPr lang="en-US" sz="2800" b="0" i="0" dirty="0">
              <a:solidFill>
                <a:srgbClr val="201F1E"/>
              </a:solidFill>
              <a:effectLst/>
              <a:latin typeface="+mj-lt"/>
            </a:endParaRPr>
          </a:p>
          <a:p>
            <a:pPr marL="457200" indent="-457200">
              <a:buFont typeface="Arial" panose="020B0604020202020204" pitchFamily="34" charset="0"/>
              <a:buChar char="•"/>
            </a:pPr>
            <a:r>
              <a:rPr lang="en-US" sz="2800" dirty="0">
                <a:solidFill>
                  <a:srgbClr val="201F1E"/>
                </a:solidFill>
                <a:latin typeface="+mj-lt"/>
              </a:rPr>
              <a:t>Achievement of reasonable PrEP adherence possible</a:t>
            </a:r>
          </a:p>
          <a:p>
            <a:endParaRPr lang="en-US" sz="2800" dirty="0">
              <a:solidFill>
                <a:srgbClr val="201F1E"/>
              </a:solidFill>
              <a:latin typeface="+mj-lt"/>
            </a:endParaRPr>
          </a:p>
          <a:p>
            <a:pPr marL="457200" indent="-457200">
              <a:buFont typeface="Arial" panose="020B0604020202020204" pitchFamily="34" charset="0"/>
              <a:buChar char="•"/>
            </a:pPr>
            <a:r>
              <a:rPr lang="en-US" sz="2800" b="0" i="0" dirty="0">
                <a:solidFill>
                  <a:srgbClr val="201F1E"/>
                </a:solidFill>
                <a:effectLst/>
                <a:latin typeface="+mj-lt"/>
              </a:rPr>
              <a:t>Adherence strategies increasingly important in MCH/FP</a:t>
            </a:r>
          </a:p>
        </p:txBody>
      </p:sp>
    </p:spTree>
    <p:extLst>
      <p:ext uri="{BB962C8B-B14F-4D97-AF65-F5344CB8AC3E}">
        <p14:creationId xmlns:p14="http://schemas.microsoft.com/office/powerpoint/2010/main" val="176711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B2ABA-489D-4974-A810-CD8052F45A4C}"/>
              </a:ext>
            </a:extLst>
          </p:cNvPr>
          <p:cNvPicPr>
            <a:picLocks noChangeAspect="1"/>
          </p:cNvPicPr>
          <p:nvPr/>
        </p:nvPicPr>
        <p:blipFill>
          <a:blip r:embed="rId3"/>
          <a:stretch>
            <a:fillRect/>
          </a:stretch>
        </p:blipFill>
        <p:spPr>
          <a:xfrm>
            <a:off x="0" y="203201"/>
            <a:ext cx="9144000" cy="6095999"/>
          </a:xfrm>
          <a:prstGeom prst="rect">
            <a:avLst/>
          </a:prstGeom>
          <a:ln>
            <a:solidFill>
              <a:schemeClr val="tx1"/>
            </a:solidFill>
          </a:ln>
        </p:spPr>
      </p:pic>
    </p:spTree>
    <p:extLst>
      <p:ext uri="{BB962C8B-B14F-4D97-AF65-F5344CB8AC3E}">
        <p14:creationId xmlns:p14="http://schemas.microsoft.com/office/powerpoint/2010/main" val="85106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1AA98F-5550-42C9-9AC9-91CB2EC6F895}"/>
              </a:ext>
            </a:extLst>
          </p:cNvPr>
          <p:cNvSpPr/>
          <p:nvPr/>
        </p:nvSpPr>
        <p:spPr>
          <a:xfrm>
            <a:off x="-5316"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
            <a:extLst>
              <a:ext uri="{FF2B5EF4-FFF2-40B4-BE49-F238E27FC236}">
                <a16:creationId xmlns:a16="http://schemas.microsoft.com/office/drawing/2014/main" id="{D47ABEF4-61E6-499A-8188-FDD5BEE4A694}"/>
              </a:ext>
            </a:extLst>
          </p:cNvPr>
          <p:cNvSpPr txBox="1">
            <a:spLocks noChangeArrowheads="1"/>
          </p:cNvSpPr>
          <p:nvPr/>
        </p:nvSpPr>
        <p:spPr bwMode="auto">
          <a:xfrm>
            <a:off x="2960402" y="573737"/>
            <a:ext cx="6695440" cy="71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200">
                <a:solidFill>
                  <a:schemeClr val="tx1"/>
                </a:solidFill>
                <a:latin typeface="Arial" panose="020B0604020202020204" pitchFamily="34" charset="0"/>
                <a:ea typeface="ＭＳ Ｐゴシック" panose="020B0600070205080204" pitchFamily="34" charset="-128"/>
              </a:defRPr>
            </a:lvl1pPr>
            <a:lvl2pPr marL="742950" indent="-285750">
              <a:defRPr sz="6200">
                <a:solidFill>
                  <a:schemeClr val="tx1"/>
                </a:solidFill>
                <a:latin typeface="Arial" panose="020B0604020202020204" pitchFamily="34" charset="0"/>
                <a:ea typeface="ＭＳ Ｐゴシック" panose="020B0600070205080204" pitchFamily="34" charset="-128"/>
              </a:defRPr>
            </a:lvl2pPr>
            <a:lvl3pPr marL="1143000" indent="-228600">
              <a:defRPr sz="6200">
                <a:solidFill>
                  <a:schemeClr val="tx1"/>
                </a:solidFill>
                <a:latin typeface="Arial" panose="020B0604020202020204" pitchFamily="34" charset="0"/>
                <a:ea typeface="ＭＳ Ｐゴシック" panose="020B0600070205080204" pitchFamily="34" charset="-128"/>
              </a:defRPr>
            </a:lvl3pPr>
            <a:lvl4pPr marL="1600200" indent="-228600">
              <a:defRPr sz="6200">
                <a:solidFill>
                  <a:schemeClr val="tx1"/>
                </a:solidFill>
                <a:latin typeface="Arial" panose="020B0604020202020204" pitchFamily="34" charset="0"/>
                <a:ea typeface="ＭＳ Ｐゴシック" panose="020B0600070205080204" pitchFamily="34" charset="-128"/>
              </a:defRPr>
            </a:lvl4pPr>
            <a:lvl5pPr marL="2057400" indent="-228600">
              <a:defRPr sz="6200">
                <a:solidFill>
                  <a:schemeClr val="tx1"/>
                </a:solidFill>
                <a:latin typeface="Arial" panose="020B0604020202020204" pitchFamily="34" charset="0"/>
                <a:ea typeface="ＭＳ Ｐゴシック" panose="020B0600070205080204" pitchFamily="34" charset="-128"/>
              </a:defRPr>
            </a:lvl5pPr>
            <a:lvl6pPr marL="25146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6pPr>
            <a:lvl7pPr marL="29718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7pPr>
            <a:lvl8pPr marL="34290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8pPr>
            <a:lvl9pPr marL="38862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9pPr>
          </a:lstStyle>
          <a:p>
            <a:pPr>
              <a:lnSpc>
                <a:spcPct val="107000"/>
              </a:lnSpc>
              <a:spcAft>
                <a:spcPts val="10"/>
              </a:spcAft>
            </a:pPr>
            <a:r>
              <a:rPr lang="en-US" altLang="en-US" sz="3200" b="1" dirty="0">
                <a:latin typeface="+mj-lt"/>
                <a:cs typeface="Calibri" panose="020F0502020204030204" pitchFamily="34" charset="0"/>
              </a:rPr>
              <a:t>Acknowledgments  </a:t>
            </a:r>
          </a:p>
        </p:txBody>
      </p:sp>
      <p:pic>
        <p:nvPicPr>
          <p:cNvPr id="7" name="Picture 6">
            <a:extLst>
              <a:ext uri="{FF2B5EF4-FFF2-40B4-BE49-F238E27FC236}">
                <a16:creationId xmlns:a16="http://schemas.microsoft.com/office/drawing/2014/main" id="{2BA00D37-83FB-44C8-89F3-5C103507134C}"/>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14701" y="462282"/>
            <a:ext cx="2493787" cy="823470"/>
          </a:xfrm>
          <a:prstGeom prst="rect">
            <a:avLst/>
          </a:prstGeom>
        </p:spPr>
      </p:pic>
      <p:sp>
        <p:nvSpPr>
          <p:cNvPr id="8" name="Subtitle 2">
            <a:extLst>
              <a:ext uri="{FF2B5EF4-FFF2-40B4-BE49-F238E27FC236}">
                <a16:creationId xmlns:a16="http://schemas.microsoft.com/office/drawing/2014/main" id="{51401CAF-CB12-41CC-8125-0C4E98306D41}"/>
              </a:ext>
            </a:extLst>
          </p:cNvPr>
          <p:cNvSpPr txBox="1">
            <a:spLocks/>
          </p:cNvSpPr>
          <p:nvPr/>
        </p:nvSpPr>
        <p:spPr>
          <a:xfrm>
            <a:off x="284205" y="1679256"/>
            <a:ext cx="8629064" cy="1407181"/>
          </a:xfrm>
          <a:prstGeom prst="rect">
            <a:avLst/>
          </a:prstGeom>
          <a:solidFill>
            <a:schemeClr val="accent1">
              <a:alpha val="20000"/>
            </a:schemeClr>
          </a:solidFill>
          <a:ln>
            <a:solidFill>
              <a:schemeClr val="tx1"/>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defTabSz="1195056">
              <a:spcBef>
                <a:spcPct val="50000"/>
              </a:spcBef>
              <a:buClr>
                <a:srgbClr val="7030A0"/>
              </a:buClr>
              <a:buNone/>
              <a:tabLst>
                <a:tab pos="474110" algn="l"/>
              </a:tabLst>
              <a:defRPr/>
            </a:pPr>
            <a:r>
              <a:rPr lang="en-US" b="1" dirty="0">
                <a:solidFill>
                  <a:srgbClr val="26247B"/>
                </a:solidFill>
                <a:latin typeface="+mj-lt"/>
                <a:cs typeface="Arial" panose="020B0604020202020204" pitchFamily="34" charset="0"/>
              </a:rPr>
              <a:t>We gratefully acknowledge all of the PrIYA participants.</a:t>
            </a:r>
          </a:p>
          <a:p>
            <a:pPr marL="0" indent="0" algn="ctr" defTabSz="1195056">
              <a:spcBef>
                <a:spcPct val="50000"/>
              </a:spcBef>
              <a:buClr>
                <a:srgbClr val="7030A0"/>
              </a:buClr>
              <a:buFont typeface="Arial" pitchFamily="34" charset="0"/>
              <a:buNone/>
              <a:tabLst>
                <a:tab pos="474110" algn="l"/>
              </a:tabLst>
              <a:defRPr/>
            </a:pPr>
            <a:r>
              <a:rPr lang="en-US" dirty="0">
                <a:latin typeface="+mj-lt"/>
                <a:cs typeface="Arial" panose="020B0604020202020204" pitchFamily="34" charset="0"/>
              </a:rPr>
              <a:t>PrIYA and PrIMA project staff, the Kenyan Ministry of Health, and the Kisumu County Government.</a:t>
            </a:r>
          </a:p>
          <a:p>
            <a:pPr marL="0" indent="0" algn="ctr" defTabSz="1195056">
              <a:spcBef>
                <a:spcPct val="50000"/>
              </a:spcBef>
              <a:buClr>
                <a:srgbClr val="7030A0"/>
              </a:buClr>
              <a:buNone/>
              <a:tabLst>
                <a:tab pos="474110" algn="l"/>
              </a:tabLst>
              <a:defRPr/>
            </a:pPr>
            <a:r>
              <a:rPr lang="en-US" sz="2000" dirty="0">
                <a:solidFill>
                  <a:srgbClr val="26247B"/>
                </a:solidFill>
                <a:cs typeface="Arial" panose="020B0604020202020204" pitchFamily="34" charset="0"/>
              </a:rPr>
              <a:t>This study was funded by the National Institutes of Health (R01HD094630).</a:t>
            </a:r>
            <a:endParaRPr lang="en-US" sz="2000" dirty="0">
              <a:solidFill>
                <a:srgbClr val="26247B"/>
              </a:solidFill>
              <a:latin typeface="+mj-lt"/>
            </a:endParaRPr>
          </a:p>
          <a:p>
            <a:pPr marL="0" indent="0" algn="ctr" defTabSz="1195056">
              <a:spcBef>
                <a:spcPct val="50000"/>
              </a:spcBef>
              <a:buClr>
                <a:srgbClr val="7030A0"/>
              </a:buClr>
              <a:buNone/>
              <a:tabLst>
                <a:tab pos="474110" algn="l"/>
              </a:tabLst>
              <a:defRPr/>
            </a:pPr>
            <a:r>
              <a:rPr lang="en-US" sz="2000" dirty="0">
                <a:solidFill>
                  <a:srgbClr val="26247B"/>
                </a:solidFill>
                <a:latin typeface="+mj-lt"/>
              </a:rPr>
              <a:t>PrIYA was funded by the United States Department of State as part of the DREAMS Innovation Challenge, managed by JSI Research &amp; Training Institute, Inc.</a:t>
            </a:r>
          </a:p>
          <a:p>
            <a:pPr marL="0" indent="0" algn="ctr" defTabSz="1195056">
              <a:spcBef>
                <a:spcPct val="50000"/>
              </a:spcBef>
              <a:buClr>
                <a:srgbClr val="7030A0"/>
              </a:buClr>
              <a:buNone/>
              <a:tabLst>
                <a:tab pos="474110" algn="l"/>
              </a:tabLst>
              <a:defRPr/>
            </a:pPr>
            <a:r>
              <a:rPr lang="en-US" sz="2000" dirty="0">
                <a:solidFill>
                  <a:srgbClr val="26247B"/>
                </a:solidFill>
                <a:latin typeface="+mj-lt"/>
                <a:cs typeface="Arial" panose="020B0604020202020204" pitchFamily="34" charset="0"/>
              </a:rPr>
              <a:t>Special thanks to Julia Dettinger for photos.</a:t>
            </a:r>
            <a:br>
              <a:rPr lang="fr-CH" dirty="0">
                <a:latin typeface="+mj-lt"/>
                <a:cs typeface="Arial" panose="020B0604020202020204" pitchFamily="34" charset="0"/>
              </a:rPr>
            </a:br>
            <a:br>
              <a:rPr lang="fr-CH" dirty="0">
                <a:latin typeface="+mj-lt"/>
                <a:cs typeface="Arial" panose="020B0604020202020204" pitchFamily="34" charset="0"/>
              </a:rPr>
            </a:br>
            <a:endParaRPr lang="en-US" dirty="0">
              <a:latin typeface="+mj-lt"/>
              <a:cs typeface="Arial" panose="020B0604020202020204" pitchFamily="34" charset="0"/>
            </a:endParaRPr>
          </a:p>
          <a:p>
            <a:pPr marL="0" indent="0">
              <a:buFont typeface="Arial" pitchFamily="34" charset="0"/>
              <a:buNone/>
            </a:pPr>
            <a:endParaRPr lang="en-US" i="1" dirty="0">
              <a:latin typeface="+mj-lt"/>
              <a:cs typeface="Arial" panose="020B0604020202020204" pitchFamily="34" charset="0"/>
            </a:endParaRPr>
          </a:p>
        </p:txBody>
      </p:sp>
      <p:pic>
        <p:nvPicPr>
          <p:cNvPr id="13" name="Picture 3">
            <a:extLst>
              <a:ext uri="{FF2B5EF4-FFF2-40B4-BE49-F238E27FC236}">
                <a16:creationId xmlns:a16="http://schemas.microsoft.com/office/drawing/2014/main" id="{9E1CE98A-D647-47D1-A31A-1837A8D95F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86" r="13696"/>
          <a:stretch/>
        </p:blipFill>
        <p:spPr bwMode="auto">
          <a:xfrm>
            <a:off x="9537" y="5097128"/>
            <a:ext cx="2006642" cy="122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E6B154D-269D-497A-9891-B5C18E4820F4}"/>
              </a:ext>
            </a:extLst>
          </p:cNvPr>
          <p:cNvPicPr>
            <a:picLocks noChangeAspect="1"/>
          </p:cNvPicPr>
          <p:nvPr/>
        </p:nvPicPr>
        <p:blipFill>
          <a:blip r:embed="rId5"/>
          <a:stretch>
            <a:fillRect/>
          </a:stretch>
        </p:blipFill>
        <p:spPr>
          <a:xfrm>
            <a:off x="2905851" y="5116241"/>
            <a:ext cx="736474" cy="748548"/>
          </a:xfrm>
          <a:prstGeom prst="rect">
            <a:avLst/>
          </a:prstGeom>
        </p:spPr>
      </p:pic>
      <p:pic>
        <p:nvPicPr>
          <p:cNvPr id="17" name="Picture 16">
            <a:extLst>
              <a:ext uri="{FF2B5EF4-FFF2-40B4-BE49-F238E27FC236}">
                <a16:creationId xmlns:a16="http://schemas.microsoft.com/office/drawing/2014/main" id="{974CF37E-FFBD-430F-B4C9-27AE335A88D7}"/>
              </a:ext>
            </a:extLst>
          </p:cNvPr>
          <p:cNvPicPr>
            <a:picLocks noChangeAspect="1"/>
          </p:cNvPicPr>
          <p:nvPr/>
        </p:nvPicPr>
        <p:blipFill>
          <a:blip r:embed="rId6"/>
          <a:stretch>
            <a:fillRect/>
          </a:stretch>
        </p:blipFill>
        <p:spPr>
          <a:xfrm>
            <a:off x="2323211" y="5864789"/>
            <a:ext cx="2151769" cy="496562"/>
          </a:xfrm>
          <a:prstGeom prst="rect">
            <a:avLst/>
          </a:prstGeom>
        </p:spPr>
      </p:pic>
      <p:pic>
        <p:nvPicPr>
          <p:cNvPr id="1026" name="Picture 2" descr="Image result for icrc uw">
            <a:extLst>
              <a:ext uri="{FF2B5EF4-FFF2-40B4-BE49-F238E27FC236}">
                <a16:creationId xmlns:a16="http://schemas.microsoft.com/office/drawing/2014/main" id="{1545904C-5334-4DA0-820D-056FDA93BD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7979" y="5115262"/>
            <a:ext cx="1803276" cy="140718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kenyatta national hospital logo">
            <a:extLst>
              <a:ext uri="{FF2B5EF4-FFF2-40B4-BE49-F238E27FC236}">
                <a16:creationId xmlns:a16="http://schemas.microsoft.com/office/drawing/2014/main" id="{48ED0336-917E-45F8-A6C6-DCB0F41DC10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kenyatta national hospital logo">
            <a:extLst>
              <a:ext uri="{FF2B5EF4-FFF2-40B4-BE49-F238E27FC236}">
                <a16:creationId xmlns:a16="http://schemas.microsoft.com/office/drawing/2014/main" id="{FBF954D2-E9BD-49B8-ABC0-8DBBDB48E60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46CFEC84-AEEA-44F7-A70A-05DBB9E3B9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5319" y="4954170"/>
            <a:ext cx="1372672" cy="1607031"/>
          </a:xfrm>
          <a:prstGeom prst="rect">
            <a:avLst/>
          </a:prstGeom>
        </p:spPr>
      </p:pic>
      <p:cxnSp>
        <p:nvCxnSpPr>
          <p:cNvPr id="12" name="Straight Connector 11">
            <a:extLst>
              <a:ext uri="{FF2B5EF4-FFF2-40B4-BE49-F238E27FC236}">
                <a16:creationId xmlns:a16="http://schemas.microsoft.com/office/drawing/2014/main" id="{B7D56B57-5FD4-49D3-9A13-AEF2EE67637B}"/>
              </a:ext>
            </a:extLst>
          </p:cNvPr>
          <p:cNvCxnSpPr/>
          <p:nvPr/>
        </p:nvCxnSpPr>
        <p:spPr>
          <a:xfrm>
            <a:off x="284205" y="1524000"/>
            <a:ext cx="8682538"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63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F14FE7-D406-49A4-9AC5-1A25EB15AB46}"/>
              </a:ext>
            </a:extLst>
          </p:cNvPr>
          <p:cNvSpPr>
            <a:spLocks noGrp="1"/>
          </p:cNvSpPr>
          <p:nvPr>
            <p:ph type="sldNum" sz="quarter" idx="10"/>
          </p:nvPr>
        </p:nvSpPr>
        <p:spPr/>
        <p:txBody>
          <a:bodyPr/>
          <a:lstStyle/>
          <a:p>
            <a:fld id="{61A3300C-2B65-410F-93D2-F0E3DC0D85CE}" type="slidenum">
              <a:rPr lang="en-US" smtClean="0"/>
              <a:pPr/>
              <a:t>18</a:t>
            </a:fld>
            <a:endParaRPr lang="en-US"/>
          </a:p>
        </p:txBody>
      </p:sp>
      <p:sp>
        <p:nvSpPr>
          <p:cNvPr id="6" name="Date Placeholder 5">
            <a:extLst>
              <a:ext uri="{FF2B5EF4-FFF2-40B4-BE49-F238E27FC236}">
                <a16:creationId xmlns:a16="http://schemas.microsoft.com/office/drawing/2014/main" id="{DA988BD6-E86A-4BC2-88B2-B00BDAB05E50}"/>
              </a:ext>
            </a:extLst>
          </p:cNvPr>
          <p:cNvSpPr>
            <a:spLocks noGrp="1"/>
          </p:cNvSpPr>
          <p:nvPr>
            <p:ph type="dt" sz="half" idx="12"/>
          </p:nvPr>
        </p:nvSpPr>
        <p:spPr/>
        <p:txBody>
          <a:bodyPr/>
          <a:lstStyle/>
          <a:p>
            <a:fld id="{C9AD777B-7CAD-4E6D-90C8-6A9D590A3E00}" type="datetime1">
              <a:rPr lang="en-US" smtClean="0">
                <a:solidFill>
                  <a:prstClr val="black">
                    <a:tint val="75000"/>
                  </a:prstClr>
                </a:solidFill>
              </a:rPr>
              <a:pPr/>
              <a:t>7/23/2019</a:t>
            </a:fld>
            <a:endParaRPr lang="en-US" dirty="0">
              <a:solidFill>
                <a:prstClr val="black">
                  <a:tint val="75000"/>
                </a:prstClr>
              </a:solidFill>
            </a:endParaRPr>
          </a:p>
        </p:txBody>
      </p:sp>
      <p:sp>
        <p:nvSpPr>
          <p:cNvPr id="9" name="Rectangle 8">
            <a:extLst>
              <a:ext uri="{FF2B5EF4-FFF2-40B4-BE49-F238E27FC236}">
                <a16:creationId xmlns:a16="http://schemas.microsoft.com/office/drawing/2014/main" id="{DC297491-B80A-4AEA-9A5A-CA42497C8F99}"/>
              </a:ext>
            </a:extLst>
          </p:cNvPr>
          <p:cNvSpPr/>
          <p:nvPr/>
        </p:nvSpPr>
        <p:spPr>
          <a:xfrm>
            <a:off x="26988" y="308429"/>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When I was pregnant taking iFAS would help me to remember, I was taking it at night so I</a:t>
            </a:r>
          </a:p>
          <a:p>
            <a:pPr algn="ctr"/>
            <a:r>
              <a:rPr lang="en-US"/>
              <a:t>would take them all at once but now I’m used to taking it before I go to sleep</a:t>
            </a:r>
          </a:p>
        </p:txBody>
      </p:sp>
      <p:pic>
        <p:nvPicPr>
          <p:cNvPr id="10" name="Picture 9">
            <a:extLst>
              <a:ext uri="{FF2B5EF4-FFF2-40B4-BE49-F238E27FC236}">
                <a16:creationId xmlns:a16="http://schemas.microsoft.com/office/drawing/2014/main" id="{E3078370-620D-43EF-BFE4-5798E0D4F6E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4288" y="298904"/>
            <a:ext cx="9144000" cy="6422571"/>
          </a:xfrm>
          <a:prstGeom prst="rect">
            <a:avLst/>
          </a:prstGeom>
        </p:spPr>
      </p:pic>
      <p:sp>
        <p:nvSpPr>
          <p:cNvPr id="2" name="Rectangle 1">
            <a:extLst>
              <a:ext uri="{FF2B5EF4-FFF2-40B4-BE49-F238E27FC236}">
                <a16:creationId xmlns:a16="http://schemas.microsoft.com/office/drawing/2014/main" id="{E27048F5-1799-4690-9968-ADF5BC298867}"/>
              </a:ext>
            </a:extLst>
          </p:cNvPr>
          <p:cNvSpPr/>
          <p:nvPr/>
        </p:nvSpPr>
        <p:spPr>
          <a:xfrm>
            <a:off x="14288" y="150387"/>
            <a:ext cx="9144000" cy="784830"/>
          </a:xfrm>
          <a:prstGeom prst="rect">
            <a:avLst/>
          </a:prstGeom>
          <a:solidFill>
            <a:schemeClr val="bg1"/>
          </a:solidFill>
        </p:spPr>
        <p:txBody>
          <a:bodyPr wrap="square">
            <a:spAutoFit/>
          </a:bodyPr>
          <a:lstStyle/>
          <a:p>
            <a:r>
              <a:rPr lang="en-US" sz="4500" dirty="0"/>
              <a:t>http://sites.google.com/uw.edu/priya </a:t>
            </a:r>
          </a:p>
        </p:txBody>
      </p:sp>
    </p:spTree>
    <p:extLst>
      <p:ext uri="{BB962C8B-B14F-4D97-AF65-F5344CB8AC3E}">
        <p14:creationId xmlns:p14="http://schemas.microsoft.com/office/powerpoint/2010/main" val="315782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CACB05-A1C4-45AA-9580-36E8DFC88AD6}"/>
              </a:ext>
            </a:extLst>
          </p:cNvPr>
          <p:cNvSpPr>
            <a:spLocks noGrp="1"/>
          </p:cNvSpPr>
          <p:nvPr>
            <p:ph type="sldNum" sz="quarter" idx="10"/>
          </p:nvPr>
        </p:nvSpPr>
        <p:spPr>
          <a:xfrm>
            <a:off x="6629400" y="6367501"/>
            <a:ext cx="2133600" cy="365125"/>
          </a:xfrm>
        </p:spPr>
        <p:txBody>
          <a:bodyPr/>
          <a:lstStyle/>
          <a:p>
            <a:fld id="{61A3300C-2B65-410F-93D2-F0E3DC0D85CE}" type="slidenum">
              <a:rPr lang="en-US" smtClean="0"/>
              <a:pPr/>
              <a:t>2</a:t>
            </a:fld>
            <a:endParaRPr lang="en-US"/>
          </a:p>
        </p:txBody>
      </p:sp>
      <p:sp>
        <p:nvSpPr>
          <p:cNvPr id="5" name="Text Placeholder 4">
            <a:extLst>
              <a:ext uri="{FF2B5EF4-FFF2-40B4-BE49-F238E27FC236}">
                <a16:creationId xmlns:a16="http://schemas.microsoft.com/office/drawing/2014/main" id="{65A1FCE8-6D4E-43EB-9B6F-6E6BBCD0878E}"/>
              </a:ext>
            </a:extLst>
          </p:cNvPr>
          <p:cNvSpPr>
            <a:spLocks noGrp="1"/>
          </p:cNvSpPr>
          <p:nvPr>
            <p:ph type="body" sz="quarter" idx="11"/>
          </p:nvPr>
        </p:nvSpPr>
        <p:spPr/>
        <p:txBody>
          <a:bodyPr/>
          <a:lstStyle/>
          <a:p>
            <a:endParaRPr lang="en-US"/>
          </a:p>
        </p:txBody>
      </p:sp>
      <p:sp>
        <p:nvSpPr>
          <p:cNvPr id="6" name="Date Placeholder 5">
            <a:extLst>
              <a:ext uri="{FF2B5EF4-FFF2-40B4-BE49-F238E27FC236}">
                <a16:creationId xmlns:a16="http://schemas.microsoft.com/office/drawing/2014/main" id="{14ABEDD6-C8E0-42CD-A9D9-8E9AEB6805E9}"/>
              </a:ext>
            </a:extLst>
          </p:cNvPr>
          <p:cNvSpPr>
            <a:spLocks noGrp="1"/>
          </p:cNvSpPr>
          <p:nvPr>
            <p:ph type="dt" sz="half" idx="12"/>
          </p:nvPr>
        </p:nvSpPr>
        <p:spPr/>
        <p:txBody>
          <a:bodyPr/>
          <a:lstStyle/>
          <a:p>
            <a:fld id="{C9AD777B-7CAD-4E6D-90C8-6A9D590A3E00}" type="datetime1">
              <a:rPr lang="en-US" smtClean="0">
                <a:solidFill>
                  <a:prstClr val="black">
                    <a:tint val="75000"/>
                  </a:prstClr>
                </a:solidFill>
              </a:rPr>
              <a:pPr/>
              <a:t>7/23/2019</a:t>
            </a:fld>
            <a:endParaRPr lang="en-US" dirty="0">
              <a:solidFill>
                <a:prstClr val="black">
                  <a:tint val="75000"/>
                </a:prstClr>
              </a:solidFill>
            </a:endParaRPr>
          </a:p>
        </p:txBody>
      </p:sp>
      <p:sp>
        <p:nvSpPr>
          <p:cNvPr id="2" name="Rectangle 1">
            <a:extLst>
              <a:ext uri="{FF2B5EF4-FFF2-40B4-BE49-F238E27FC236}">
                <a16:creationId xmlns:a16="http://schemas.microsoft.com/office/drawing/2014/main" id="{ACF58A0E-8B2E-43DA-82FE-6A9D6390513C}"/>
              </a:ext>
            </a:extLst>
          </p:cNvPr>
          <p:cNvSpPr/>
          <p:nvPr/>
        </p:nvSpPr>
        <p:spPr>
          <a:xfrm>
            <a:off x="0" y="-45163"/>
            <a:ext cx="91440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07E14E-21B5-4239-B9CF-B801264F7057}"/>
              </a:ext>
            </a:extLst>
          </p:cNvPr>
          <p:cNvSpPr txBox="1"/>
          <p:nvPr/>
        </p:nvSpPr>
        <p:spPr>
          <a:xfrm>
            <a:off x="5352270" y="5809090"/>
            <a:ext cx="3434541" cy="276999"/>
          </a:xfrm>
          <a:prstGeom prst="rect">
            <a:avLst/>
          </a:prstGeom>
          <a:noFill/>
        </p:spPr>
        <p:txBody>
          <a:bodyPr wrap="square" rtlCol="0">
            <a:spAutoFit/>
          </a:bodyPr>
          <a:lstStyle/>
          <a:p>
            <a:pPr marL="342900" indent="-342900" algn="r"/>
            <a:r>
              <a:rPr lang="en-US" sz="1200" b="1" dirty="0">
                <a:latin typeface="Arial" panose="020B0604020202020204" pitchFamily="34" charset="0"/>
                <a:cs typeface="Arial" panose="020B0604020202020204" pitchFamily="34" charset="0"/>
              </a:rPr>
              <a:t>Drake et al </a:t>
            </a:r>
            <a:r>
              <a:rPr lang="en-US" sz="1200" b="1" i="1" dirty="0">
                <a:latin typeface="Arial" panose="020B0604020202020204" pitchFamily="34" charset="0"/>
                <a:cs typeface="Arial" panose="020B0604020202020204" pitchFamily="34" charset="0"/>
              </a:rPr>
              <a:t>PLOS MED </a:t>
            </a:r>
            <a:r>
              <a:rPr lang="en-US" sz="1200" b="1" dirty="0">
                <a:latin typeface="Arial" panose="020B0604020202020204" pitchFamily="34" charset="0"/>
                <a:cs typeface="Arial" panose="020B0604020202020204" pitchFamily="34" charset="0"/>
              </a:rPr>
              <a:t>2014</a:t>
            </a:r>
          </a:p>
        </p:txBody>
      </p:sp>
      <p:sp>
        <p:nvSpPr>
          <p:cNvPr id="16" name="Title 2">
            <a:extLst>
              <a:ext uri="{FF2B5EF4-FFF2-40B4-BE49-F238E27FC236}">
                <a16:creationId xmlns:a16="http://schemas.microsoft.com/office/drawing/2014/main" id="{89A1D00C-367B-455A-A5D3-5BEECBC06546}"/>
              </a:ext>
            </a:extLst>
          </p:cNvPr>
          <p:cNvSpPr txBox="1">
            <a:spLocks/>
          </p:cNvSpPr>
          <p:nvPr/>
        </p:nvSpPr>
        <p:spPr>
          <a:xfrm>
            <a:off x="878849" y="439747"/>
            <a:ext cx="7557307" cy="466344"/>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3200" b="1" dirty="0">
                <a:solidFill>
                  <a:schemeClr val="tx1"/>
                </a:solidFill>
                <a:latin typeface="Arial" panose="020B0604020202020204" pitchFamily="34" charset="0"/>
                <a:cs typeface="Arial" panose="020B0604020202020204" pitchFamily="34" charset="0"/>
              </a:rPr>
              <a:t>High HIV incidence during pregnancy</a:t>
            </a:r>
          </a:p>
        </p:txBody>
      </p:sp>
      <p:grpSp>
        <p:nvGrpSpPr>
          <p:cNvPr id="17" name="Group 16">
            <a:extLst>
              <a:ext uri="{FF2B5EF4-FFF2-40B4-BE49-F238E27FC236}">
                <a16:creationId xmlns:a16="http://schemas.microsoft.com/office/drawing/2014/main" id="{6D62F404-BF40-4C91-867B-75B76280F651}"/>
              </a:ext>
            </a:extLst>
          </p:cNvPr>
          <p:cNvGrpSpPr/>
          <p:nvPr/>
        </p:nvGrpSpPr>
        <p:grpSpPr>
          <a:xfrm>
            <a:off x="641537" y="1029459"/>
            <a:ext cx="8140513" cy="4673875"/>
            <a:chOff x="3074773" y="2924834"/>
            <a:chExt cx="6347252" cy="3373441"/>
          </a:xfrm>
        </p:grpSpPr>
        <p:pic>
          <p:nvPicPr>
            <p:cNvPr id="18" name="Picture 17">
              <a:extLst>
                <a:ext uri="{FF2B5EF4-FFF2-40B4-BE49-F238E27FC236}">
                  <a16:creationId xmlns:a16="http://schemas.microsoft.com/office/drawing/2014/main" id="{32FBB00C-931C-4311-A1BE-A075FE942EDD}"/>
                </a:ext>
              </a:extLst>
            </p:cNvPr>
            <p:cNvPicPr>
              <a:picLocks noChangeAspect="1"/>
            </p:cNvPicPr>
            <p:nvPr/>
          </p:nvPicPr>
          <p:blipFill rotWithShape="1">
            <a:blip r:embed="rId3"/>
            <a:srcRect b="45793"/>
            <a:stretch/>
          </p:blipFill>
          <p:spPr>
            <a:xfrm>
              <a:off x="3074773" y="2924834"/>
              <a:ext cx="6347251" cy="2945476"/>
            </a:xfrm>
            <a:prstGeom prst="rect">
              <a:avLst/>
            </a:prstGeom>
          </p:spPr>
        </p:pic>
        <p:pic>
          <p:nvPicPr>
            <p:cNvPr id="19" name="Picture 18">
              <a:extLst>
                <a:ext uri="{FF2B5EF4-FFF2-40B4-BE49-F238E27FC236}">
                  <a16:creationId xmlns:a16="http://schemas.microsoft.com/office/drawing/2014/main" id="{48166F74-6760-49EF-814E-6F625976C722}"/>
                </a:ext>
              </a:extLst>
            </p:cNvPr>
            <p:cNvPicPr>
              <a:picLocks noChangeAspect="1"/>
            </p:cNvPicPr>
            <p:nvPr/>
          </p:nvPicPr>
          <p:blipFill rotWithShape="1">
            <a:blip r:embed="rId3"/>
            <a:srcRect t="91988"/>
            <a:stretch/>
          </p:blipFill>
          <p:spPr>
            <a:xfrm>
              <a:off x="3074774" y="5862918"/>
              <a:ext cx="6347251" cy="435357"/>
            </a:xfrm>
            <a:prstGeom prst="rect">
              <a:avLst/>
            </a:prstGeom>
          </p:spPr>
        </p:pic>
      </p:grpSp>
      <p:sp>
        <p:nvSpPr>
          <p:cNvPr id="20" name="TextBox 19">
            <a:extLst>
              <a:ext uri="{FF2B5EF4-FFF2-40B4-BE49-F238E27FC236}">
                <a16:creationId xmlns:a16="http://schemas.microsoft.com/office/drawing/2014/main" id="{7B3FAF75-C06D-476F-A907-BD9DE5D6BC67}"/>
              </a:ext>
            </a:extLst>
          </p:cNvPr>
          <p:cNvSpPr txBox="1"/>
          <p:nvPr/>
        </p:nvSpPr>
        <p:spPr>
          <a:xfrm>
            <a:off x="404813" y="3002837"/>
            <a:ext cx="8286749"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a:latin typeface="Arial" panose="020B0604020202020204" pitchFamily="34" charset="0"/>
                <a:cs typeface="Arial" panose="020B0604020202020204" pitchFamily="34" charset="0"/>
              </a:rPr>
              <a:t>Pooled incidence estimate = 4.7 HIV infections per 100 person-years during pregnancy</a:t>
            </a:r>
          </a:p>
        </p:txBody>
      </p:sp>
    </p:spTree>
    <p:extLst>
      <p:ext uri="{BB962C8B-B14F-4D97-AF65-F5344CB8AC3E}">
        <p14:creationId xmlns:p14="http://schemas.microsoft.com/office/powerpoint/2010/main" val="36009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1969C2-3476-4A3B-B2E5-644747DD1276}"/>
              </a:ext>
            </a:extLst>
          </p:cNvPr>
          <p:cNvSpPr/>
          <p:nvPr/>
        </p:nvSpPr>
        <p:spPr>
          <a:xfrm>
            <a:off x="0" y="-22422"/>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61A3300C-2B65-410F-93D2-F0E3DC0D85CE}" type="slidenum">
              <a:rPr lang="en-US" smtClean="0"/>
              <a:pPr/>
              <a:t>3</a:t>
            </a:fld>
            <a:endParaRPr lang="en-US"/>
          </a:p>
        </p:txBody>
      </p:sp>
      <p:sp>
        <p:nvSpPr>
          <p:cNvPr id="6" name="Date Placeholder 5"/>
          <p:cNvSpPr>
            <a:spLocks noGrp="1"/>
          </p:cNvSpPr>
          <p:nvPr>
            <p:ph type="dt" sz="half" idx="12"/>
          </p:nvPr>
        </p:nvSpPr>
        <p:spPr/>
        <p:txBody>
          <a:bodyPr/>
          <a:lstStyle/>
          <a:p>
            <a:fld id="{C9AD777B-7CAD-4E6D-90C8-6A9D590A3E00}" type="datetime1">
              <a:rPr lang="en-US" smtClean="0">
                <a:solidFill>
                  <a:prstClr val="black">
                    <a:tint val="75000"/>
                  </a:prstClr>
                </a:solidFill>
              </a:rPr>
              <a:pPr/>
              <a:t>7/23/2019</a:t>
            </a:fld>
            <a:endParaRPr lang="en-US" dirty="0">
              <a:solidFill>
                <a:prstClr val="black">
                  <a:tint val="75000"/>
                </a:prstClr>
              </a:solidFill>
            </a:endParaRPr>
          </a:p>
        </p:txBody>
      </p:sp>
      <p:pic>
        <p:nvPicPr>
          <p:cNvPr id="7" name="Content Placeholder 5">
            <a:extLst>
              <a:ext uri="{FF2B5EF4-FFF2-40B4-BE49-F238E27FC236}">
                <a16:creationId xmlns:a16="http://schemas.microsoft.com/office/drawing/2014/main" id="{6ECE1534-3913-4714-B799-4662CE1E5C90}"/>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52399"/>
            <a:ext cx="4199770" cy="5943205"/>
          </a:xfrm>
          <a:prstGeom prst="rect">
            <a:avLst/>
          </a:prstGeom>
        </p:spPr>
      </p:pic>
      <p:pic>
        <p:nvPicPr>
          <p:cNvPr id="8" name="Picture 7">
            <a:extLst>
              <a:ext uri="{FF2B5EF4-FFF2-40B4-BE49-F238E27FC236}">
                <a16:creationId xmlns:a16="http://schemas.microsoft.com/office/drawing/2014/main" id="{EC0FF4E9-7A23-4231-9E53-CF177B5480EC}"/>
              </a:ext>
            </a:extLst>
          </p:cNvPr>
          <p:cNvPicPr>
            <a:picLocks noChangeAspect="1"/>
          </p:cNvPicPr>
          <p:nvPr/>
        </p:nvPicPr>
        <p:blipFill>
          <a:blip r:embed="rId4"/>
          <a:stretch>
            <a:fillRect/>
          </a:stretch>
        </p:blipFill>
        <p:spPr>
          <a:xfrm>
            <a:off x="4715632" y="175436"/>
            <a:ext cx="4125433" cy="5844364"/>
          </a:xfrm>
          <a:prstGeom prst="rect">
            <a:avLst/>
          </a:prstGeom>
        </p:spPr>
      </p:pic>
    </p:spTree>
    <p:extLst>
      <p:ext uri="{BB962C8B-B14F-4D97-AF65-F5344CB8AC3E}">
        <p14:creationId xmlns:p14="http://schemas.microsoft.com/office/powerpoint/2010/main" val="276881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02C47-CB02-446A-99F7-7B73534A7C4C}"/>
              </a:ext>
            </a:extLst>
          </p:cNvPr>
          <p:cNvSpPr txBox="1">
            <a:spLocks/>
          </p:cNvSpPr>
          <p:nvPr/>
        </p:nvSpPr>
        <p:spPr>
          <a:xfrm>
            <a:off x="3505200" y="339368"/>
            <a:ext cx="6704076"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b="1" dirty="0">
                <a:solidFill>
                  <a:schemeClr val="tx1"/>
                </a:solidFill>
                <a:latin typeface="Arial" panose="020B0604020202020204" pitchFamily="34" charset="0"/>
                <a:cs typeface="Arial" panose="020B0604020202020204" pitchFamily="34" charset="0"/>
              </a:rPr>
              <a:t>Integrated delivery approach</a:t>
            </a:r>
            <a:endParaRPr lang="en-US" sz="28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83CE7A-87FF-41AB-9802-DE4A983CA2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572322"/>
            <a:ext cx="3339737" cy="4495800"/>
          </a:xfrm>
          <a:prstGeom prst="rect">
            <a:avLst/>
          </a:prstGeom>
          <a:ln>
            <a:solidFill>
              <a:schemeClr val="tx1"/>
            </a:solidFill>
          </a:ln>
        </p:spPr>
      </p:pic>
      <p:pic>
        <p:nvPicPr>
          <p:cNvPr id="8" name="Picture 7">
            <a:extLst>
              <a:ext uri="{FF2B5EF4-FFF2-40B4-BE49-F238E27FC236}">
                <a16:creationId xmlns:a16="http://schemas.microsoft.com/office/drawing/2014/main" id="{257D2521-0EBF-4596-8286-977B34308FC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t="20181" b="10327"/>
          <a:stretch/>
        </p:blipFill>
        <p:spPr>
          <a:xfrm>
            <a:off x="914400" y="1600200"/>
            <a:ext cx="3371850" cy="3124200"/>
          </a:xfrm>
          <a:prstGeom prst="rect">
            <a:avLst/>
          </a:prstGeom>
          <a:ln>
            <a:solidFill>
              <a:schemeClr val="tx1"/>
            </a:solidFill>
          </a:ln>
        </p:spPr>
      </p:pic>
      <p:pic>
        <p:nvPicPr>
          <p:cNvPr id="5" name="Picture 4">
            <a:extLst>
              <a:ext uri="{FF2B5EF4-FFF2-40B4-BE49-F238E27FC236}">
                <a16:creationId xmlns:a16="http://schemas.microsoft.com/office/drawing/2014/main" id="{635E4E8C-D18C-43EB-8008-E98B71FB2FCC}"/>
              </a:ext>
            </a:extLst>
          </p:cNvPr>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a:off x="76200" y="115888"/>
            <a:ext cx="2971800" cy="981313"/>
          </a:xfrm>
          <a:prstGeom prst="rect">
            <a:avLst/>
          </a:prstGeom>
        </p:spPr>
      </p:pic>
      <p:pic>
        <p:nvPicPr>
          <p:cNvPr id="6" name="Picture 5">
            <a:extLst>
              <a:ext uri="{FF2B5EF4-FFF2-40B4-BE49-F238E27FC236}">
                <a16:creationId xmlns:a16="http://schemas.microsoft.com/office/drawing/2014/main" id="{7B195A74-E84D-46B3-980F-D801A07B9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5384" y="4836700"/>
            <a:ext cx="1165404" cy="1364376"/>
          </a:xfrm>
          <a:prstGeom prst="rect">
            <a:avLst/>
          </a:prstGeom>
        </p:spPr>
      </p:pic>
      <p:pic>
        <p:nvPicPr>
          <p:cNvPr id="7" name="Picture 7">
            <a:extLst>
              <a:ext uri="{FF2B5EF4-FFF2-40B4-BE49-F238E27FC236}">
                <a16:creationId xmlns:a16="http://schemas.microsoft.com/office/drawing/2014/main" id="{786B1AC7-AC05-46DC-95D9-E22136B849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601" y="5093230"/>
            <a:ext cx="1560535" cy="76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7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E31160-CD56-45FA-85B4-15F220A08D5D}"/>
              </a:ext>
            </a:extLst>
          </p:cNvPr>
          <p:cNvSpPr/>
          <p:nvPr/>
        </p:nvSpPr>
        <p:spPr>
          <a:xfrm>
            <a:off x="0" y="148672"/>
            <a:ext cx="9144000" cy="5913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a review of more than 150 thousand pregnancies, Andrade et al found that while the majority (78%) of pregnant women are exposed to either class B or C drug</a:t>
            </a:r>
          </a:p>
        </p:txBody>
      </p:sp>
      <p:sp>
        <p:nvSpPr>
          <p:cNvPr id="20" name="Title 1">
            <a:extLst>
              <a:ext uri="{FF2B5EF4-FFF2-40B4-BE49-F238E27FC236}">
                <a16:creationId xmlns:a16="http://schemas.microsoft.com/office/drawing/2014/main" id="{D60A19E9-4194-416E-BCFC-74EC115AEDA7}"/>
              </a:ext>
            </a:extLst>
          </p:cNvPr>
          <p:cNvSpPr txBox="1">
            <a:spLocks/>
          </p:cNvSpPr>
          <p:nvPr/>
        </p:nvSpPr>
        <p:spPr>
          <a:xfrm>
            <a:off x="6507701" y="1825768"/>
            <a:ext cx="2076040" cy="731810"/>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700" dirty="0">
                <a:solidFill>
                  <a:schemeClr val="tx1"/>
                </a:solidFill>
                <a:cs typeface="Arial" panose="020B0604020202020204" pitchFamily="34" charset="0"/>
              </a:rPr>
              <a:t>n=4,684</a:t>
            </a:r>
            <a:r>
              <a:rPr lang="en-US" sz="2700" b="1" dirty="0">
                <a:solidFill>
                  <a:schemeClr val="tx1"/>
                </a:solidFill>
                <a:latin typeface="Arial" panose="020B0604020202020204" pitchFamily="34" charset="0"/>
                <a:cs typeface="Arial" panose="020B0604020202020204" pitchFamily="34" charset="0"/>
              </a:rPr>
              <a:t>	</a:t>
            </a:r>
            <a:r>
              <a:rPr lang="en-US" sz="2700" dirty="0">
                <a:solidFill>
                  <a:schemeClr val="tx1"/>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43895AD1-A517-4EAB-87D3-E2967BC1B401}"/>
              </a:ext>
            </a:extLst>
          </p:cNvPr>
          <p:cNvSpPr>
            <a:spLocks noGrp="1"/>
          </p:cNvSpPr>
          <p:nvPr>
            <p:ph type="sldNum" sz="quarter" idx="10"/>
          </p:nvPr>
        </p:nvSpPr>
        <p:spPr/>
        <p:txBody>
          <a:bodyPr/>
          <a:lstStyle/>
          <a:p>
            <a:fld id="{61A3300C-2B65-410F-93D2-F0E3DC0D85CE}" type="slidenum">
              <a:rPr lang="en-US" smtClean="0"/>
              <a:pPr/>
              <a:t>5</a:t>
            </a:fld>
            <a:endParaRPr lang="en-US"/>
          </a:p>
        </p:txBody>
      </p:sp>
      <p:sp>
        <p:nvSpPr>
          <p:cNvPr id="6" name="Date Placeholder 5">
            <a:extLst>
              <a:ext uri="{FF2B5EF4-FFF2-40B4-BE49-F238E27FC236}">
                <a16:creationId xmlns:a16="http://schemas.microsoft.com/office/drawing/2014/main" id="{81054380-CD10-4103-BAB0-9DE034ED3D15}"/>
              </a:ext>
            </a:extLst>
          </p:cNvPr>
          <p:cNvSpPr>
            <a:spLocks noGrp="1"/>
          </p:cNvSpPr>
          <p:nvPr>
            <p:ph type="dt" sz="half" idx="12"/>
          </p:nvPr>
        </p:nvSpPr>
        <p:spPr/>
        <p:txBody>
          <a:bodyPr/>
          <a:lstStyle/>
          <a:p>
            <a:fld id="{C9AD777B-7CAD-4E6D-90C8-6A9D590A3E00}" type="datetime1">
              <a:rPr lang="en-US" smtClean="0">
                <a:solidFill>
                  <a:prstClr val="black">
                    <a:tint val="75000"/>
                  </a:prstClr>
                </a:solidFill>
              </a:rPr>
              <a:pPr/>
              <a:t>7/23/2019</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74C6EEF8-D14B-4A15-B273-9071FBBB6853}"/>
              </a:ext>
            </a:extLst>
          </p:cNvPr>
          <p:cNvSpPr txBox="1">
            <a:spLocks/>
          </p:cNvSpPr>
          <p:nvPr/>
        </p:nvSpPr>
        <p:spPr>
          <a:xfrm>
            <a:off x="5222906" y="1097201"/>
            <a:ext cx="3562350" cy="887774"/>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700" b="1" dirty="0">
                <a:solidFill>
                  <a:schemeClr val="tx1"/>
                </a:solidFill>
                <a:cs typeface="Arial" panose="020B0604020202020204" pitchFamily="34" charset="0"/>
              </a:rPr>
              <a:t>~40% continued PrEP </a:t>
            </a:r>
          </a:p>
          <a:p>
            <a:pPr algn="ctr"/>
            <a:r>
              <a:rPr lang="en-US" sz="2700" b="1" dirty="0">
                <a:solidFill>
                  <a:schemeClr val="tx1"/>
                </a:solidFill>
                <a:cs typeface="Arial" panose="020B0604020202020204" pitchFamily="34" charset="0"/>
              </a:rPr>
              <a:t>at 1-month</a:t>
            </a:r>
          </a:p>
        </p:txBody>
      </p:sp>
      <p:sp>
        <p:nvSpPr>
          <p:cNvPr id="9" name="Title 2">
            <a:extLst>
              <a:ext uri="{FF2B5EF4-FFF2-40B4-BE49-F238E27FC236}">
                <a16:creationId xmlns:a16="http://schemas.microsoft.com/office/drawing/2014/main" id="{C1B3B01A-1E06-48F7-9FA0-F5312608A5A5}"/>
              </a:ext>
            </a:extLst>
          </p:cNvPr>
          <p:cNvSpPr txBox="1">
            <a:spLocks/>
          </p:cNvSpPr>
          <p:nvPr/>
        </p:nvSpPr>
        <p:spPr>
          <a:xfrm>
            <a:off x="3259954" y="331986"/>
            <a:ext cx="8766716" cy="380145"/>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3200" b="1" dirty="0">
                <a:solidFill>
                  <a:schemeClr val="tx1"/>
                </a:solidFill>
                <a:cs typeface="Arial" panose="020B0604020202020204" pitchFamily="34" charset="0"/>
              </a:rPr>
              <a:t>Key lessons</a:t>
            </a:r>
          </a:p>
        </p:txBody>
      </p:sp>
      <p:sp>
        <p:nvSpPr>
          <p:cNvPr id="10" name="Text Box 2">
            <a:extLst>
              <a:ext uri="{FF2B5EF4-FFF2-40B4-BE49-F238E27FC236}">
                <a16:creationId xmlns:a16="http://schemas.microsoft.com/office/drawing/2014/main" id="{A203367A-2CF3-4B97-A9DB-4BEBDEF7FD27}"/>
              </a:ext>
            </a:extLst>
          </p:cNvPr>
          <p:cNvSpPr txBox="1">
            <a:spLocks noChangeArrowheads="1"/>
          </p:cNvSpPr>
          <p:nvPr/>
        </p:nvSpPr>
        <p:spPr bwMode="auto">
          <a:xfrm>
            <a:off x="4876800" y="5650505"/>
            <a:ext cx="4191929" cy="670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6200">
                <a:solidFill>
                  <a:schemeClr val="tx1"/>
                </a:solidFill>
                <a:latin typeface="Arial" panose="020B0604020202020204" pitchFamily="34" charset="0"/>
                <a:ea typeface="ＭＳ Ｐゴシック" panose="020B0600070205080204" pitchFamily="34" charset="-128"/>
              </a:defRPr>
            </a:lvl1pPr>
            <a:lvl2pPr marL="742950" indent="-285750">
              <a:defRPr sz="6200">
                <a:solidFill>
                  <a:schemeClr val="tx1"/>
                </a:solidFill>
                <a:latin typeface="Arial" panose="020B0604020202020204" pitchFamily="34" charset="0"/>
                <a:ea typeface="ＭＳ Ｐゴシック" panose="020B0600070205080204" pitchFamily="34" charset="-128"/>
              </a:defRPr>
            </a:lvl2pPr>
            <a:lvl3pPr marL="1143000" indent="-228600">
              <a:defRPr sz="6200">
                <a:solidFill>
                  <a:schemeClr val="tx1"/>
                </a:solidFill>
                <a:latin typeface="Arial" panose="020B0604020202020204" pitchFamily="34" charset="0"/>
                <a:ea typeface="ＭＳ Ｐゴシック" panose="020B0600070205080204" pitchFamily="34" charset="-128"/>
              </a:defRPr>
            </a:lvl3pPr>
            <a:lvl4pPr marL="1600200" indent="-228600">
              <a:defRPr sz="6200">
                <a:solidFill>
                  <a:schemeClr val="tx1"/>
                </a:solidFill>
                <a:latin typeface="Arial" panose="020B0604020202020204" pitchFamily="34" charset="0"/>
                <a:ea typeface="ＭＳ Ｐゴシック" panose="020B0600070205080204" pitchFamily="34" charset="-128"/>
              </a:defRPr>
            </a:lvl4pPr>
            <a:lvl5pPr marL="2057400" indent="-228600">
              <a:defRPr sz="6200">
                <a:solidFill>
                  <a:schemeClr val="tx1"/>
                </a:solidFill>
                <a:latin typeface="Arial" panose="020B0604020202020204" pitchFamily="34" charset="0"/>
                <a:ea typeface="ＭＳ Ｐゴシック" panose="020B0600070205080204" pitchFamily="34" charset="-128"/>
              </a:defRPr>
            </a:lvl5pPr>
            <a:lvl6pPr marL="25146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6pPr>
            <a:lvl7pPr marL="29718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7pPr>
            <a:lvl8pPr marL="34290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8pPr>
            <a:lvl9pPr marL="3886200" indent="-228600" defTabSz="3133725" eaLnBrk="0" fontAlgn="base" hangingPunct="0">
              <a:spcBef>
                <a:spcPct val="0"/>
              </a:spcBef>
              <a:spcAft>
                <a:spcPct val="0"/>
              </a:spcAft>
              <a:defRPr sz="6200">
                <a:solidFill>
                  <a:schemeClr val="tx1"/>
                </a:solidFill>
                <a:latin typeface="Arial" panose="020B0604020202020204" pitchFamily="34" charset="0"/>
                <a:ea typeface="ＭＳ Ｐゴシック" panose="020B0600070205080204" pitchFamily="34" charset="-128"/>
              </a:defRPr>
            </a:lvl9pPr>
          </a:lstStyle>
          <a:p>
            <a:pPr defTabSz="342900">
              <a:lnSpc>
                <a:spcPct val="107000"/>
              </a:lnSpc>
              <a:spcAft>
                <a:spcPts val="8"/>
              </a:spcAft>
            </a:pPr>
            <a:r>
              <a:rPr lang="en-US" altLang="en-US" sz="1400" b="1" dirty="0" err="1">
                <a:latin typeface="Arial"/>
                <a:cs typeface="Calibri" panose="020F0502020204030204" pitchFamily="34" charset="0"/>
              </a:rPr>
              <a:t>Mugwanaya</a:t>
            </a:r>
            <a:r>
              <a:rPr lang="en-US" altLang="en-US" sz="1400" b="1" dirty="0">
                <a:latin typeface="Arial"/>
                <a:cs typeface="Calibri" panose="020F0502020204030204" pitchFamily="34" charset="0"/>
              </a:rPr>
              <a:t> et al CROI 2019; Kinuthia et al IAS 2018; </a:t>
            </a:r>
            <a:r>
              <a:rPr lang="en-US" altLang="en-US" sz="1400" b="1" dirty="0" err="1">
                <a:latin typeface="Arial"/>
                <a:cs typeface="Calibri" panose="020F0502020204030204" pitchFamily="34" charset="0"/>
              </a:rPr>
              <a:t>Mugwanya</a:t>
            </a:r>
            <a:r>
              <a:rPr lang="en-US" altLang="en-US" sz="1400" b="1" dirty="0">
                <a:latin typeface="Arial"/>
                <a:cs typeface="Calibri" panose="020F0502020204030204" pitchFamily="34" charset="0"/>
              </a:rPr>
              <a:t> et al IAS 2018</a:t>
            </a:r>
          </a:p>
        </p:txBody>
      </p:sp>
      <p:graphicFrame>
        <p:nvGraphicFramePr>
          <p:cNvPr id="16" name="Chart 15">
            <a:extLst>
              <a:ext uri="{FF2B5EF4-FFF2-40B4-BE49-F238E27FC236}">
                <a16:creationId xmlns:a16="http://schemas.microsoft.com/office/drawing/2014/main" id="{FA1F2448-8B60-4CA0-8B6E-0A943E7941AB}"/>
              </a:ext>
            </a:extLst>
          </p:cNvPr>
          <p:cNvGraphicFramePr/>
          <p:nvPr>
            <p:extLst>
              <p:ext uri="{D42A27DB-BD31-4B8C-83A1-F6EECF244321}">
                <p14:modId xmlns:p14="http://schemas.microsoft.com/office/powerpoint/2010/main" val="479191906"/>
              </p:ext>
            </p:extLst>
          </p:nvPr>
        </p:nvGraphicFramePr>
        <p:xfrm>
          <a:off x="75271" y="2426489"/>
          <a:ext cx="5306406" cy="3273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1A4C26A-C4CC-4224-8A3F-724D297DEB34}"/>
              </a:ext>
            </a:extLst>
          </p:cNvPr>
          <p:cNvGraphicFramePr/>
          <p:nvPr>
            <p:extLst>
              <p:ext uri="{D42A27DB-BD31-4B8C-83A1-F6EECF244321}">
                <p14:modId xmlns:p14="http://schemas.microsoft.com/office/powerpoint/2010/main" val="627678038"/>
              </p:ext>
            </p:extLst>
          </p:nvPr>
        </p:nvGraphicFramePr>
        <p:xfrm>
          <a:off x="4626924" y="2102170"/>
          <a:ext cx="4708506" cy="3461041"/>
        </p:xfrm>
        <a:graphic>
          <a:graphicData uri="http://schemas.openxmlformats.org/drawingml/2006/chart">
            <c:chart xmlns:c="http://schemas.openxmlformats.org/drawingml/2006/chart" xmlns:r="http://schemas.openxmlformats.org/officeDocument/2006/relationships" r:id="rId4"/>
          </a:graphicData>
        </a:graphic>
      </p:graphicFrame>
      <p:sp>
        <p:nvSpPr>
          <p:cNvPr id="19" name="Title 1">
            <a:extLst>
              <a:ext uri="{FF2B5EF4-FFF2-40B4-BE49-F238E27FC236}">
                <a16:creationId xmlns:a16="http://schemas.microsoft.com/office/drawing/2014/main" id="{55B9F965-46C0-4B7F-B272-40A43E036457}"/>
              </a:ext>
            </a:extLst>
          </p:cNvPr>
          <p:cNvSpPr txBox="1">
            <a:spLocks/>
          </p:cNvSpPr>
          <p:nvPr/>
        </p:nvSpPr>
        <p:spPr>
          <a:xfrm>
            <a:off x="568128" y="1189116"/>
            <a:ext cx="4595402" cy="731810"/>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700" b="1" dirty="0">
                <a:solidFill>
                  <a:schemeClr val="tx1"/>
                </a:solidFill>
                <a:cs typeface="Arial" panose="020B0604020202020204" pitchFamily="34" charset="0"/>
              </a:rPr>
              <a:t>Women initiate PrEP when offered in MCH/FP… </a:t>
            </a:r>
            <a:r>
              <a:rPr lang="en-US" sz="2700" b="1" dirty="0">
                <a:solidFill>
                  <a:schemeClr val="tx1"/>
                </a:solidFill>
                <a:latin typeface="Arial" panose="020B0604020202020204" pitchFamily="34" charset="0"/>
                <a:cs typeface="Arial" panose="020B0604020202020204" pitchFamily="34" charset="0"/>
              </a:rPr>
              <a:t>	</a:t>
            </a:r>
            <a:r>
              <a:rPr lang="en-US" sz="2700" dirty="0">
                <a:solidFill>
                  <a:schemeClr val="tx1"/>
                </a:solidFill>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C1E52C04-11AB-4D2E-998B-18F85E01E3ED}"/>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76200" y="82434"/>
            <a:ext cx="2971800" cy="981313"/>
          </a:xfrm>
          <a:prstGeom prst="rect">
            <a:avLst/>
          </a:prstGeom>
        </p:spPr>
      </p:pic>
      <p:sp>
        <p:nvSpPr>
          <p:cNvPr id="17" name="Title 1">
            <a:extLst>
              <a:ext uri="{FF2B5EF4-FFF2-40B4-BE49-F238E27FC236}">
                <a16:creationId xmlns:a16="http://schemas.microsoft.com/office/drawing/2014/main" id="{DD2FA284-3814-44A2-A7D3-9F96C464D0D1}"/>
              </a:ext>
            </a:extLst>
          </p:cNvPr>
          <p:cNvSpPr txBox="1">
            <a:spLocks/>
          </p:cNvSpPr>
          <p:nvPr/>
        </p:nvSpPr>
        <p:spPr>
          <a:xfrm>
            <a:off x="1862302" y="1825768"/>
            <a:ext cx="2076040" cy="731810"/>
          </a:xfrm>
          <a:prstGeom prst="rect">
            <a:avLst/>
          </a:prstGeom>
        </p:spPr>
        <p:txBody>
          <a:bodyPr vert="horz" anchor="ct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700" dirty="0">
                <a:solidFill>
                  <a:schemeClr val="tx1"/>
                </a:solidFill>
                <a:cs typeface="Arial" panose="020B0604020202020204" pitchFamily="34" charset="0"/>
              </a:rPr>
              <a:t>n=21,291</a:t>
            </a:r>
            <a:r>
              <a:rPr lang="en-US" sz="2700" b="1" dirty="0">
                <a:solidFill>
                  <a:schemeClr val="tx1"/>
                </a:solidFill>
                <a:latin typeface="Arial" panose="020B0604020202020204" pitchFamily="34" charset="0"/>
                <a:cs typeface="Arial" panose="020B0604020202020204" pitchFamily="34" charset="0"/>
              </a:rPr>
              <a:t>	</a:t>
            </a:r>
            <a:r>
              <a:rPr lang="en-US" sz="2700" dirty="0">
                <a:solidFill>
                  <a:schemeClr val="tx1"/>
                </a:solidFill>
                <a:latin typeface="Arial" panose="020B0604020202020204" pitchFamily="34" charset="0"/>
                <a:cs typeface="Arial" panose="020B0604020202020204" pitchFamily="34" charset="0"/>
              </a:rPr>
              <a:t> </a:t>
            </a:r>
          </a:p>
        </p:txBody>
      </p:sp>
      <p:sp>
        <p:nvSpPr>
          <p:cNvPr id="21" name="Rectangle 20">
            <a:extLst>
              <a:ext uri="{FF2B5EF4-FFF2-40B4-BE49-F238E27FC236}">
                <a16:creationId xmlns:a16="http://schemas.microsoft.com/office/drawing/2014/main" id="{5FBA0B61-B202-4DEE-9EA8-4BC16B3D675D}"/>
              </a:ext>
            </a:extLst>
          </p:cNvPr>
          <p:cNvSpPr/>
          <p:nvPr/>
        </p:nvSpPr>
        <p:spPr>
          <a:xfrm>
            <a:off x="4861999" y="802527"/>
            <a:ext cx="4177123" cy="5347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GB" b="1" dirty="0">
                <a:ea typeface="Calibri" panose="020F0502020204030204" pitchFamily="34" charset="0"/>
                <a:cs typeface="Times New Roman" panose="02020603050405020304" pitchFamily="18" charset="0"/>
              </a:rPr>
              <a:t>Reasons for not enrolling into mHealth system</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8CB823-1BD6-4404-92FD-A970A7F55F05}"/>
              </a:ext>
            </a:extLst>
          </p:cNvPr>
          <p:cNvSpPr/>
          <p:nvPr/>
        </p:nvSpPr>
        <p:spPr>
          <a:xfrm>
            <a:off x="107410" y="228600"/>
            <a:ext cx="9147544" cy="592919"/>
          </a:xfrm>
          <a:prstGeom prst="rect">
            <a:avLst/>
          </a:prstGeom>
        </p:spPr>
        <p:txBody>
          <a:bodyPr wrap="square">
            <a:spAutoFit/>
          </a:bodyPr>
          <a:lstStyle/>
          <a:p>
            <a:pPr>
              <a:lnSpc>
                <a:spcPct val="107000"/>
              </a:lnSpc>
              <a:spcAft>
                <a:spcPts val="10"/>
              </a:spcAft>
            </a:pPr>
            <a:r>
              <a:rPr lang="en-US" altLang="en-US" sz="3200" b="1" dirty="0">
                <a:cs typeface="Calibri" panose="020F0502020204030204" pitchFamily="34" charset="0"/>
              </a:rPr>
              <a:t>Objective</a:t>
            </a:r>
          </a:p>
        </p:txBody>
      </p:sp>
      <p:sp>
        <p:nvSpPr>
          <p:cNvPr id="4" name="Rectangle 3">
            <a:extLst>
              <a:ext uri="{FF2B5EF4-FFF2-40B4-BE49-F238E27FC236}">
                <a16:creationId xmlns:a16="http://schemas.microsoft.com/office/drawing/2014/main" id="{72FE65F6-049B-4310-91A7-DDC94284BE19}"/>
              </a:ext>
            </a:extLst>
          </p:cNvPr>
          <p:cNvSpPr/>
          <p:nvPr/>
        </p:nvSpPr>
        <p:spPr>
          <a:xfrm>
            <a:off x="304800" y="1676400"/>
            <a:ext cx="8610600" cy="1815882"/>
          </a:xfrm>
          <a:prstGeom prst="rect">
            <a:avLst/>
          </a:prstGeom>
        </p:spPr>
        <p:txBody>
          <a:bodyPr wrap="square">
            <a:spAutoFit/>
          </a:bodyPr>
          <a:lstStyle/>
          <a:p>
            <a:r>
              <a:rPr lang="en-US" sz="2800" dirty="0"/>
              <a:t>Evaluate tenofovir-diphosphate (TFV-DP) detection in dried blood spots (DBS) collected from young women in Kenya who initiated PrEP within routine maternal child health (MCH) and family planning (FP) clinics</a:t>
            </a:r>
          </a:p>
        </p:txBody>
      </p:sp>
    </p:spTree>
    <p:extLst>
      <p:ext uri="{BB962C8B-B14F-4D97-AF65-F5344CB8AC3E}">
        <p14:creationId xmlns:p14="http://schemas.microsoft.com/office/powerpoint/2010/main" val="123732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02C47-CB02-446A-99F7-7B73534A7C4C}"/>
              </a:ext>
            </a:extLst>
          </p:cNvPr>
          <p:cNvSpPr txBox="1">
            <a:spLocks/>
          </p:cNvSpPr>
          <p:nvPr/>
        </p:nvSpPr>
        <p:spPr>
          <a:xfrm>
            <a:off x="382524" y="381000"/>
            <a:ext cx="8378952"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b="1" dirty="0">
                <a:solidFill>
                  <a:schemeClr val="tx1"/>
                </a:solidFill>
              </a:rPr>
              <a:t>Methods</a:t>
            </a:r>
            <a:endParaRPr lang="en-US" sz="2800" dirty="0">
              <a:solidFill>
                <a:schemeClr val="tx1"/>
              </a:solidFill>
            </a:endParaRPr>
          </a:p>
        </p:txBody>
      </p:sp>
      <p:pic>
        <p:nvPicPr>
          <p:cNvPr id="8" name="Picture 7" descr="A picture containing person, indoor, wall, table&#10;&#10;Description automatically generated">
            <a:extLst>
              <a:ext uri="{FF2B5EF4-FFF2-40B4-BE49-F238E27FC236}">
                <a16:creationId xmlns:a16="http://schemas.microsoft.com/office/drawing/2014/main" id="{0B2D32EA-12FA-43D4-8000-474C7DF7ACD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82524" y="1905000"/>
            <a:ext cx="2562225" cy="3416300"/>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D88E3498-47C9-432C-B5BB-B53E450D953E}"/>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290888" y="1905000"/>
            <a:ext cx="2562225" cy="34163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661B280D-7CC0-49CD-A16A-54F7309968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772216" y="2332037"/>
            <a:ext cx="3416301" cy="2562226"/>
          </a:xfrm>
          <a:prstGeom prst="rect">
            <a:avLst/>
          </a:prstGeom>
        </p:spPr>
      </p:pic>
      <p:sp>
        <p:nvSpPr>
          <p:cNvPr id="13" name="Rectangle 12">
            <a:extLst>
              <a:ext uri="{FF2B5EF4-FFF2-40B4-BE49-F238E27FC236}">
                <a16:creationId xmlns:a16="http://schemas.microsoft.com/office/drawing/2014/main" id="{B73ED7EB-07CD-4D7F-953C-0509590FC4BA}"/>
              </a:ext>
            </a:extLst>
          </p:cNvPr>
          <p:cNvSpPr/>
          <p:nvPr/>
        </p:nvSpPr>
        <p:spPr>
          <a:xfrm>
            <a:off x="-93984" y="5283199"/>
            <a:ext cx="2908364" cy="646331"/>
          </a:xfrm>
          <a:prstGeom prst="rect">
            <a:avLst/>
          </a:prstGeom>
        </p:spPr>
        <p:txBody>
          <a:bodyPr wrap="square">
            <a:spAutoFit/>
          </a:bodyPr>
          <a:lstStyle/>
          <a:p>
            <a:pPr lvl="1" algn="ctr"/>
            <a:r>
              <a:rPr lang="en-US" dirty="0">
                <a:solidFill>
                  <a:srgbClr val="201F1E"/>
                </a:solidFill>
                <a:latin typeface="+mj-lt"/>
              </a:rPr>
              <a:t>Trained program nurses trained on DBS collection</a:t>
            </a:r>
          </a:p>
        </p:txBody>
      </p:sp>
      <p:sp>
        <p:nvSpPr>
          <p:cNvPr id="14" name="Rectangle 13">
            <a:extLst>
              <a:ext uri="{FF2B5EF4-FFF2-40B4-BE49-F238E27FC236}">
                <a16:creationId xmlns:a16="http://schemas.microsoft.com/office/drawing/2014/main" id="{9BD2E9F9-C35E-4409-AFEB-437CCBFB856A}"/>
              </a:ext>
            </a:extLst>
          </p:cNvPr>
          <p:cNvSpPr/>
          <p:nvPr/>
        </p:nvSpPr>
        <p:spPr>
          <a:xfrm>
            <a:off x="2828732" y="5421699"/>
            <a:ext cx="3151188" cy="369332"/>
          </a:xfrm>
          <a:prstGeom prst="rect">
            <a:avLst/>
          </a:prstGeom>
        </p:spPr>
        <p:txBody>
          <a:bodyPr wrap="square">
            <a:spAutoFit/>
          </a:bodyPr>
          <a:lstStyle/>
          <a:p>
            <a:pPr lvl="1"/>
            <a:r>
              <a:rPr lang="en-US" dirty="0">
                <a:solidFill>
                  <a:srgbClr val="201F1E"/>
                </a:solidFill>
                <a:latin typeface="+mj-lt"/>
              </a:rPr>
              <a:t>Demonstrated competency </a:t>
            </a:r>
          </a:p>
        </p:txBody>
      </p:sp>
      <p:sp>
        <p:nvSpPr>
          <p:cNvPr id="15" name="Rectangle 14">
            <a:extLst>
              <a:ext uri="{FF2B5EF4-FFF2-40B4-BE49-F238E27FC236}">
                <a16:creationId xmlns:a16="http://schemas.microsoft.com/office/drawing/2014/main" id="{AA4439CF-08F0-4C4D-B11E-C7D709610EAF}"/>
              </a:ext>
            </a:extLst>
          </p:cNvPr>
          <p:cNvSpPr/>
          <p:nvPr/>
        </p:nvSpPr>
        <p:spPr>
          <a:xfrm>
            <a:off x="5610288" y="5370899"/>
            <a:ext cx="3151188" cy="646331"/>
          </a:xfrm>
          <a:prstGeom prst="rect">
            <a:avLst/>
          </a:prstGeom>
        </p:spPr>
        <p:txBody>
          <a:bodyPr wrap="square">
            <a:spAutoFit/>
          </a:bodyPr>
          <a:lstStyle/>
          <a:p>
            <a:pPr lvl="1" algn="ctr"/>
            <a:r>
              <a:rPr lang="en-US" dirty="0">
                <a:solidFill>
                  <a:srgbClr val="201F1E"/>
                </a:solidFill>
                <a:latin typeface="+mj-lt"/>
              </a:rPr>
              <a:t>Conducted continuous QA/QC</a:t>
            </a:r>
          </a:p>
        </p:txBody>
      </p:sp>
    </p:spTree>
    <p:extLst>
      <p:ext uri="{BB962C8B-B14F-4D97-AF65-F5344CB8AC3E}">
        <p14:creationId xmlns:p14="http://schemas.microsoft.com/office/powerpoint/2010/main" val="34545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02C47-CB02-446A-99F7-7B73534A7C4C}"/>
              </a:ext>
            </a:extLst>
          </p:cNvPr>
          <p:cNvSpPr txBox="1">
            <a:spLocks/>
          </p:cNvSpPr>
          <p:nvPr/>
        </p:nvSpPr>
        <p:spPr>
          <a:xfrm>
            <a:off x="382524" y="381000"/>
            <a:ext cx="8378952"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b="1" dirty="0">
                <a:solidFill>
                  <a:schemeClr val="tx1"/>
                </a:solidFill>
              </a:rPr>
              <a:t>Methods</a:t>
            </a:r>
            <a:endParaRPr lang="en-US" sz="2800" dirty="0">
              <a:solidFill>
                <a:schemeClr val="tx1"/>
              </a:solidFill>
            </a:endParaRPr>
          </a:p>
        </p:txBody>
      </p:sp>
      <p:pic>
        <p:nvPicPr>
          <p:cNvPr id="6" name="Picture 5">
            <a:extLst>
              <a:ext uri="{FF2B5EF4-FFF2-40B4-BE49-F238E27FC236}">
                <a16:creationId xmlns:a16="http://schemas.microsoft.com/office/drawing/2014/main" id="{FD09697A-8CB4-452C-9719-29E73E8C69CF}"/>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r="59537"/>
          <a:stretch/>
        </p:blipFill>
        <p:spPr>
          <a:xfrm>
            <a:off x="406090" y="3810000"/>
            <a:ext cx="995617" cy="812502"/>
          </a:xfrm>
          <a:prstGeom prst="rect">
            <a:avLst/>
          </a:prstGeom>
        </p:spPr>
      </p:pic>
      <p:sp>
        <p:nvSpPr>
          <p:cNvPr id="2" name="Rectangle 1">
            <a:extLst>
              <a:ext uri="{FF2B5EF4-FFF2-40B4-BE49-F238E27FC236}">
                <a16:creationId xmlns:a16="http://schemas.microsoft.com/office/drawing/2014/main" id="{4551CE26-423E-4599-8621-8D64A26AB8C4}"/>
              </a:ext>
            </a:extLst>
          </p:cNvPr>
          <p:cNvSpPr/>
          <p:nvPr/>
        </p:nvSpPr>
        <p:spPr>
          <a:xfrm>
            <a:off x="1981200" y="4572322"/>
            <a:ext cx="2057400" cy="466344"/>
          </a:xfrm>
          <a:prstGeom prst="rect">
            <a:avLst/>
          </a:prstGeom>
          <a:solidFill>
            <a:srgbClr val="73C1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B2E2EB7-D547-4E9A-867C-C2DCE37D563D}"/>
              </a:ext>
            </a:extLst>
          </p:cNvPr>
          <p:cNvSpPr txBox="1">
            <a:spLocks/>
          </p:cNvSpPr>
          <p:nvPr/>
        </p:nvSpPr>
        <p:spPr>
          <a:xfrm>
            <a:off x="1781523" y="4038743"/>
            <a:ext cx="125823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sz="2800" b="1" dirty="0">
                <a:solidFill>
                  <a:schemeClr val="tx1"/>
                </a:solidFill>
              </a:rPr>
              <a:t>Jun</a:t>
            </a:r>
            <a:endParaRPr lang="en-US" sz="2800" dirty="0">
              <a:solidFill>
                <a:schemeClr val="tx1"/>
              </a:solidFill>
            </a:endParaRPr>
          </a:p>
        </p:txBody>
      </p:sp>
      <p:sp>
        <p:nvSpPr>
          <p:cNvPr id="8" name="Title 2">
            <a:extLst>
              <a:ext uri="{FF2B5EF4-FFF2-40B4-BE49-F238E27FC236}">
                <a16:creationId xmlns:a16="http://schemas.microsoft.com/office/drawing/2014/main" id="{C753D295-EBBB-4CA3-B219-78FA33F942B9}"/>
              </a:ext>
            </a:extLst>
          </p:cNvPr>
          <p:cNvSpPr txBox="1">
            <a:spLocks/>
          </p:cNvSpPr>
          <p:nvPr/>
        </p:nvSpPr>
        <p:spPr>
          <a:xfrm>
            <a:off x="7803995" y="4038743"/>
            <a:ext cx="186783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Dec</a:t>
            </a:r>
          </a:p>
        </p:txBody>
      </p:sp>
      <p:pic>
        <p:nvPicPr>
          <p:cNvPr id="9" name="Picture 8">
            <a:extLst>
              <a:ext uri="{FF2B5EF4-FFF2-40B4-BE49-F238E27FC236}">
                <a16:creationId xmlns:a16="http://schemas.microsoft.com/office/drawing/2014/main" id="{A8077363-C620-439F-BDAD-5DF5953C5924}"/>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38586"/>
          <a:stretch/>
        </p:blipFill>
        <p:spPr>
          <a:xfrm>
            <a:off x="94784" y="4505087"/>
            <a:ext cx="1564421" cy="841160"/>
          </a:xfrm>
          <a:prstGeom prst="rect">
            <a:avLst/>
          </a:prstGeom>
        </p:spPr>
      </p:pic>
      <p:sp>
        <p:nvSpPr>
          <p:cNvPr id="11" name="Title 2">
            <a:extLst>
              <a:ext uri="{FF2B5EF4-FFF2-40B4-BE49-F238E27FC236}">
                <a16:creationId xmlns:a16="http://schemas.microsoft.com/office/drawing/2014/main" id="{EA548F49-61D3-4A96-A6AD-342A0999C3C2}"/>
              </a:ext>
            </a:extLst>
          </p:cNvPr>
          <p:cNvSpPr txBox="1">
            <a:spLocks/>
          </p:cNvSpPr>
          <p:nvPr/>
        </p:nvSpPr>
        <p:spPr>
          <a:xfrm>
            <a:off x="4485460" y="4040745"/>
            <a:ext cx="125823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Apr</a:t>
            </a:r>
            <a:endParaRPr lang="en-US" sz="2800" dirty="0">
              <a:solidFill>
                <a:schemeClr val="tx1"/>
              </a:solidFill>
            </a:endParaRPr>
          </a:p>
        </p:txBody>
      </p:sp>
      <p:sp>
        <p:nvSpPr>
          <p:cNvPr id="12" name="Rectangle 11">
            <a:extLst>
              <a:ext uri="{FF2B5EF4-FFF2-40B4-BE49-F238E27FC236}">
                <a16:creationId xmlns:a16="http://schemas.microsoft.com/office/drawing/2014/main" id="{2DDD3A0F-EFE0-4CE0-B4CC-566CC7670922}"/>
              </a:ext>
            </a:extLst>
          </p:cNvPr>
          <p:cNvSpPr/>
          <p:nvPr/>
        </p:nvSpPr>
        <p:spPr>
          <a:xfrm>
            <a:off x="4038600" y="4572322"/>
            <a:ext cx="4722876" cy="4663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B7AF4E9B-41E4-4B77-9408-E3C96F2F4139}"/>
              </a:ext>
            </a:extLst>
          </p:cNvPr>
          <p:cNvSpPr txBox="1">
            <a:spLocks/>
          </p:cNvSpPr>
          <p:nvPr/>
        </p:nvSpPr>
        <p:spPr>
          <a:xfrm>
            <a:off x="2463954" y="4505087"/>
            <a:ext cx="125823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2017</a:t>
            </a:r>
            <a:endParaRPr lang="en-US" sz="2800" dirty="0">
              <a:solidFill>
                <a:schemeClr val="tx1"/>
              </a:solidFill>
            </a:endParaRPr>
          </a:p>
        </p:txBody>
      </p:sp>
      <p:sp>
        <p:nvSpPr>
          <p:cNvPr id="14" name="Title 2">
            <a:extLst>
              <a:ext uri="{FF2B5EF4-FFF2-40B4-BE49-F238E27FC236}">
                <a16:creationId xmlns:a16="http://schemas.microsoft.com/office/drawing/2014/main" id="{534AB524-B4CE-45C2-824D-F7720A6C6DA0}"/>
              </a:ext>
            </a:extLst>
          </p:cNvPr>
          <p:cNvSpPr txBox="1">
            <a:spLocks/>
          </p:cNvSpPr>
          <p:nvPr/>
        </p:nvSpPr>
        <p:spPr>
          <a:xfrm>
            <a:off x="5823492" y="4529399"/>
            <a:ext cx="125823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bg1"/>
                </a:solidFill>
              </a:rPr>
              <a:t>2018</a:t>
            </a:r>
            <a:endParaRPr lang="en-US" sz="2800" dirty="0">
              <a:solidFill>
                <a:schemeClr val="bg1"/>
              </a:solidFill>
            </a:endParaRPr>
          </a:p>
        </p:txBody>
      </p:sp>
      <p:sp>
        <p:nvSpPr>
          <p:cNvPr id="20" name="Title 2">
            <a:extLst>
              <a:ext uri="{FF2B5EF4-FFF2-40B4-BE49-F238E27FC236}">
                <a16:creationId xmlns:a16="http://schemas.microsoft.com/office/drawing/2014/main" id="{F96F3E4A-7B20-4A4D-B385-688D7EEB579A}"/>
              </a:ext>
            </a:extLst>
          </p:cNvPr>
          <p:cNvSpPr txBox="1">
            <a:spLocks/>
          </p:cNvSpPr>
          <p:nvPr/>
        </p:nvSpPr>
        <p:spPr>
          <a:xfrm>
            <a:off x="764772" y="5319691"/>
            <a:ext cx="2670365" cy="492900"/>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PrIYA begin; DBS at 4 sites</a:t>
            </a:r>
            <a:endParaRPr lang="en-US" sz="2800" dirty="0">
              <a:solidFill>
                <a:schemeClr val="tx1"/>
              </a:solidFill>
            </a:endParaRPr>
          </a:p>
        </p:txBody>
      </p:sp>
      <p:sp>
        <p:nvSpPr>
          <p:cNvPr id="21" name="Title 2">
            <a:extLst>
              <a:ext uri="{FF2B5EF4-FFF2-40B4-BE49-F238E27FC236}">
                <a16:creationId xmlns:a16="http://schemas.microsoft.com/office/drawing/2014/main" id="{C51BD5EA-FAE9-47DF-A8C7-7808589253E1}"/>
              </a:ext>
            </a:extLst>
          </p:cNvPr>
          <p:cNvSpPr txBox="1">
            <a:spLocks/>
          </p:cNvSpPr>
          <p:nvPr/>
        </p:nvSpPr>
        <p:spPr>
          <a:xfrm>
            <a:off x="7757032" y="5346247"/>
            <a:ext cx="1688162"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PrIYA ends</a:t>
            </a:r>
            <a:endParaRPr lang="en-US" sz="2800" dirty="0">
              <a:solidFill>
                <a:schemeClr val="tx1"/>
              </a:solidFill>
            </a:endParaRPr>
          </a:p>
        </p:txBody>
      </p:sp>
      <p:cxnSp>
        <p:nvCxnSpPr>
          <p:cNvPr id="23" name="Straight Arrow Connector 22">
            <a:extLst>
              <a:ext uri="{FF2B5EF4-FFF2-40B4-BE49-F238E27FC236}">
                <a16:creationId xmlns:a16="http://schemas.microsoft.com/office/drawing/2014/main" id="{FEDE0FBC-6BE3-4589-8933-1A8AB5447DC6}"/>
              </a:ext>
            </a:extLst>
          </p:cNvPr>
          <p:cNvCxnSpPr/>
          <p:nvPr/>
        </p:nvCxnSpPr>
        <p:spPr>
          <a:xfrm flipV="1">
            <a:off x="1975624" y="5077928"/>
            <a:ext cx="0" cy="3094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408E397-E84C-4233-B9C2-CB5AE59E340A}"/>
              </a:ext>
            </a:extLst>
          </p:cNvPr>
          <p:cNvCxnSpPr/>
          <p:nvPr/>
        </p:nvCxnSpPr>
        <p:spPr>
          <a:xfrm flipV="1">
            <a:off x="8737910" y="5077927"/>
            <a:ext cx="0" cy="3094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92A0474-013A-43A6-BB02-1384F2202491}"/>
              </a:ext>
            </a:extLst>
          </p:cNvPr>
          <p:cNvSpPr/>
          <p:nvPr/>
        </p:nvSpPr>
        <p:spPr>
          <a:xfrm>
            <a:off x="685798" y="1453530"/>
            <a:ext cx="8075677" cy="2677656"/>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201F1E"/>
                </a:solidFill>
                <a:latin typeface="+mj-lt"/>
              </a:rPr>
              <a:t>DBS collected at all in-person PrEP follow-up visits</a:t>
            </a:r>
          </a:p>
          <a:p>
            <a:endParaRPr lang="en-US" sz="2800" dirty="0">
              <a:solidFill>
                <a:srgbClr val="201F1E"/>
              </a:solidFill>
              <a:latin typeface="+mj-lt"/>
            </a:endParaRPr>
          </a:p>
          <a:p>
            <a:pPr marL="457200" indent="-457200">
              <a:buFont typeface="Arial" panose="020B0604020202020204" pitchFamily="34" charset="0"/>
              <a:buChar char="•"/>
            </a:pPr>
            <a:r>
              <a:rPr lang="en-US" sz="2800" dirty="0">
                <a:solidFill>
                  <a:srgbClr val="201F1E"/>
                </a:solidFill>
                <a:latin typeface="+mj-lt"/>
              </a:rPr>
              <a:t>Randomly selected 20% of DBS for TFV-DP testing </a:t>
            </a:r>
          </a:p>
          <a:p>
            <a:pPr marL="914400" lvl="1" indent="-457200">
              <a:buFont typeface="Arial" panose="020B0604020202020204" pitchFamily="34" charset="0"/>
              <a:buChar char="•"/>
            </a:pPr>
            <a:r>
              <a:rPr lang="en-US" sz="2800" dirty="0">
                <a:solidFill>
                  <a:srgbClr val="201F1E"/>
                </a:solidFill>
                <a:latin typeface="+mj-lt"/>
              </a:rPr>
              <a:t>Took PrEP in the last 14 days</a:t>
            </a:r>
          </a:p>
          <a:p>
            <a:pPr marL="914400" lvl="1" indent="-457200">
              <a:buFont typeface="Arial" panose="020B0604020202020204" pitchFamily="34" charset="0"/>
              <a:buChar char="•"/>
            </a:pPr>
            <a:r>
              <a:rPr lang="en-US" sz="2800" dirty="0">
                <a:solidFill>
                  <a:srgbClr val="201F1E"/>
                </a:solidFill>
              </a:rPr>
              <a:t>Testing at Anderson Lab (UC Denver)</a:t>
            </a:r>
            <a:endParaRPr lang="en-US" sz="2800" dirty="0">
              <a:solidFill>
                <a:srgbClr val="201F1E"/>
              </a:solidFill>
              <a:latin typeface="+mj-lt"/>
            </a:endParaRPr>
          </a:p>
          <a:p>
            <a:pPr marL="914400" lvl="1" indent="-457200">
              <a:buFont typeface="Arial" panose="020B0604020202020204" pitchFamily="34" charset="0"/>
              <a:buChar char="•"/>
            </a:pPr>
            <a:endParaRPr lang="en-US" sz="2800" dirty="0">
              <a:solidFill>
                <a:srgbClr val="201F1E"/>
              </a:solidFill>
              <a:latin typeface="+mj-lt"/>
            </a:endParaRPr>
          </a:p>
        </p:txBody>
      </p:sp>
      <p:cxnSp>
        <p:nvCxnSpPr>
          <p:cNvPr id="27" name="Straight Arrow Connector 26">
            <a:extLst>
              <a:ext uri="{FF2B5EF4-FFF2-40B4-BE49-F238E27FC236}">
                <a16:creationId xmlns:a16="http://schemas.microsoft.com/office/drawing/2014/main" id="{935F1E04-7102-4ADC-8213-1F014D6C6BCF}"/>
              </a:ext>
            </a:extLst>
          </p:cNvPr>
          <p:cNvCxnSpPr/>
          <p:nvPr/>
        </p:nvCxnSpPr>
        <p:spPr>
          <a:xfrm flipV="1">
            <a:off x="5105400" y="5077927"/>
            <a:ext cx="0" cy="3094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8" name="Title 2">
            <a:extLst>
              <a:ext uri="{FF2B5EF4-FFF2-40B4-BE49-F238E27FC236}">
                <a16:creationId xmlns:a16="http://schemas.microsoft.com/office/drawing/2014/main" id="{254ABB7F-F9F7-45C1-B627-98FC8CB4A9C6}"/>
              </a:ext>
            </a:extLst>
          </p:cNvPr>
          <p:cNvSpPr txBox="1">
            <a:spLocks/>
          </p:cNvSpPr>
          <p:nvPr/>
        </p:nvSpPr>
        <p:spPr>
          <a:xfrm>
            <a:off x="3978943" y="5319691"/>
            <a:ext cx="233848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DBS at </a:t>
            </a:r>
          </a:p>
          <a:p>
            <a:pPr algn="ctr"/>
            <a:r>
              <a:rPr lang="en-US" sz="2800" b="1" dirty="0">
                <a:solidFill>
                  <a:schemeClr val="tx1"/>
                </a:solidFill>
              </a:rPr>
              <a:t>16 sites</a:t>
            </a:r>
            <a:endParaRPr lang="en-US" sz="2800" dirty="0">
              <a:solidFill>
                <a:schemeClr val="tx1"/>
              </a:solidFill>
            </a:endParaRPr>
          </a:p>
        </p:txBody>
      </p:sp>
      <p:sp>
        <p:nvSpPr>
          <p:cNvPr id="29" name="Title 2">
            <a:extLst>
              <a:ext uri="{FF2B5EF4-FFF2-40B4-BE49-F238E27FC236}">
                <a16:creationId xmlns:a16="http://schemas.microsoft.com/office/drawing/2014/main" id="{1328B8BF-1AFF-402B-89E2-5F269B708EED}"/>
              </a:ext>
            </a:extLst>
          </p:cNvPr>
          <p:cNvSpPr txBox="1">
            <a:spLocks/>
          </p:cNvSpPr>
          <p:nvPr/>
        </p:nvSpPr>
        <p:spPr>
          <a:xfrm>
            <a:off x="6023399" y="4029438"/>
            <a:ext cx="125823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Jul</a:t>
            </a:r>
            <a:endParaRPr lang="en-US" sz="2800" dirty="0">
              <a:solidFill>
                <a:schemeClr val="tx1"/>
              </a:solidFill>
            </a:endParaRPr>
          </a:p>
        </p:txBody>
      </p:sp>
      <p:sp>
        <p:nvSpPr>
          <p:cNvPr id="30" name="Title 2">
            <a:extLst>
              <a:ext uri="{FF2B5EF4-FFF2-40B4-BE49-F238E27FC236}">
                <a16:creationId xmlns:a16="http://schemas.microsoft.com/office/drawing/2014/main" id="{48CF8F82-BD4D-44C3-88AB-54ADB9F492E3}"/>
              </a:ext>
            </a:extLst>
          </p:cNvPr>
          <p:cNvSpPr txBox="1">
            <a:spLocks/>
          </p:cNvSpPr>
          <p:nvPr/>
        </p:nvSpPr>
        <p:spPr>
          <a:xfrm>
            <a:off x="5754884" y="5319933"/>
            <a:ext cx="2338480" cy="466344"/>
          </a:xfrm>
          <a:prstGeom prst="rect">
            <a:avLst/>
          </a:prstGeom>
        </p:spPr>
        <p:txBody>
          <a:bodyPr>
            <a:noAutofit/>
          </a:bodyPr>
          <a:lstStyle>
            <a:lvl1pPr algn="l" rtl="0" eaLnBrk="1" latinLnBrk="0" hangingPunct="1">
              <a:spcBef>
                <a:spcPct val="0"/>
              </a:spcBef>
              <a:buNone/>
              <a:defRPr kumimoji="0" sz="2400" kern="1200">
                <a:solidFill>
                  <a:schemeClr val="tx2"/>
                </a:solidFill>
                <a:latin typeface="+mj-lt"/>
                <a:ea typeface="+mj-ea"/>
                <a:cs typeface="+mj-cs"/>
              </a:defRPr>
            </a:lvl1pPr>
          </a:lstStyle>
          <a:p>
            <a:pPr algn="ctr"/>
            <a:r>
              <a:rPr lang="en-US" sz="2800" b="1" dirty="0">
                <a:solidFill>
                  <a:schemeClr val="tx1"/>
                </a:solidFill>
              </a:rPr>
              <a:t>DBS selected </a:t>
            </a:r>
          </a:p>
          <a:p>
            <a:pPr algn="ctr"/>
            <a:r>
              <a:rPr lang="en-US" sz="2800" b="1" dirty="0">
                <a:solidFill>
                  <a:schemeClr val="tx1"/>
                </a:solidFill>
              </a:rPr>
              <a:t>for testing</a:t>
            </a:r>
            <a:endParaRPr lang="en-US" sz="2800" dirty="0">
              <a:solidFill>
                <a:schemeClr val="tx1"/>
              </a:solidFill>
            </a:endParaRPr>
          </a:p>
        </p:txBody>
      </p:sp>
      <p:cxnSp>
        <p:nvCxnSpPr>
          <p:cNvPr id="31" name="Straight Arrow Connector 30">
            <a:extLst>
              <a:ext uri="{FF2B5EF4-FFF2-40B4-BE49-F238E27FC236}">
                <a16:creationId xmlns:a16="http://schemas.microsoft.com/office/drawing/2014/main" id="{21777147-245E-4E5B-A71C-E3532F198807}"/>
              </a:ext>
            </a:extLst>
          </p:cNvPr>
          <p:cNvCxnSpPr/>
          <p:nvPr/>
        </p:nvCxnSpPr>
        <p:spPr>
          <a:xfrm flipV="1">
            <a:off x="6652514" y="5077927"/>
            <a:ext cx="0" cy="30943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37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2106C-4EB1-467E-9773-F8895610261D}"/>
              </a:ext>
            </a:extLst>
          </p:cNvPr>
          <p:cNvSpPr/>
          <p:nvPr/>
        </p:nvSpPr>
        <p:spPr>
          <a:xfrm>
            <a:off x="0" y="-78176"/>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635250" y="5476875"/>
            <a:ext cx="914400" cy="914400"/>
          </a:xfrm>
          <a:prstGeom prst="rect">
            <a:avLst/>
          </a:prstGeom>
        </p:spPr>
        <p:txBody>
          <a:bodyPr vert="horz" wrap="none" lIns="0" tIns="0" rIns="0" bIns="0" rtlCol="0" anchor="t" anchorCtr="0">
            <a:normAutofit/>
          </a:bodyPr>
          <a:lstStyle/>
          <a:p>
            <a:endParaRPr lang="en-US" sz="1400" dirty="0"/>
          </a:p>
        </p:txBody>
      </p:sp>
      <p:sp>
        <p:nvSpPr>
          <p:cNvPr id="6" name="TextBox 5"/>
          <p:cNvSpPr txBox="1"/>
          <p:nvPr/>
        </p:nvSpPr>
        <p:spPr>
          <a:xfrm>
            <a:off x="2317750" y="5556250"/>
            <a:ext cx="2849336" cy="914400"/>
          </a:xfrm>
          <a:prstGeom prst="rect">
            <a:avLst/>
          </a:prstGeom>
        </p:spPr>
        <p:txBody>
          <a:bodyPr vert="horz" wrap="none" lIns="0" tIns="0" rIns="0" bIns="0" rtlCol="0" anchor="t" anchorCtr="0">
            <a:normAutofit/>
          </a:bodyPr>
          <a:lstStyle/>
          <a:p>
            <a:endParaRPr lang="en-US" sz="1400" dirty="0"/>
          </a:p>
        </p:txBody>
      </p:sp>
      <p:sp>
        <p:nvSpPr>
          <p:cNvPr id="8" name="TextBox 7"/>
          <p:cNvSpPr txBox="1"/>
          <p:nvPr/>
        </p:nvSpPr>
        <p:spPr>
          <a:xfrm>
            <a:off x="8031338" y="6113074"/>
            <a:ext cx="914400" cy="914400"/>
          </a:xfrm>
          <a:prstGeom prst="rect">
            <a:avLst/>
          </a:prstGeom>
        </p:spPr>
        <p:txBody>
          <a:bodyPr vert="horz" wrap="none" lIns="0" tIns="0" rIns="0" bIns="0" rtlCol="0" anchor="t" anchorCtr="0">
            <a:normAutofit/>
          </a:bodyPr>
          <a:lstStyle/>
          <a:p>
            <a:endParaRPr lang="en-US" sz="1400" dirty="0"/>
          </a:p>
        </p:txBody>
      </p:sp>
      <p:sp>
        <p:nvSpPr>
          <p:cNvPr id="12" name="TextBox 11"/>
          <p:cNvSpPr txBox="1"/>
          <p:nvPr/>
        </p:nvSpPr>
        <p:spPr>
          <a:xfrm>
            <a:off x="7378700" y="6019800"/>
            <a:ext cx="1305276" cy="647700"/>
          </a:xfrm>
          <a:prstGeom prst="rect">
            <a:avLst/>
          </a:prstGeom>
        </p:spPr>
        <p:txBody>
          <a:bodyPr vert="horz" wrap="square" lIns="0" tIns="0" rIns="0" bIns="0" rtlCol="0" anchor="t" anchorCtr="0">
            <a:normAutofit/>
          </a:bodyPr>
          <a:lstStyle/>
          <a:p>
            <a:endParaRPr lang="en-US" sz="1400" dirty="0"/>
          </a:p>
        </p:txBody>
      </p:sp>
      <p:sp>
        <p:nvSpPr>
          <p:cNvPr id="28" name="Rectangle 27">
            <a:extLst>
              <a:ext uri="{FF2B5EF4-FFF2-40B4-BE49-F238E27FC236}">
                <a16:creationId xmlns:a16="http://schemas.microsoft.com/office/drawing/2014/main" id="{FF8D52FE-4824-4C49-A59D-BDF1CFDC1A31}"/>
              </a:ext>
            </a:extLst>
          </p:cNvPr>
          <p:cNvSpPr>
            <a:spLocks noChangeArrowheads="1"/>
          </p:cNvSpPr>
          <p:nvPr/>
        </p:nvSpPr>
        <p:spPr bwMode="auto">
          <a:xfrm>
            <a:off x="177610" y="70060"/>
            <a:ext cx="4652985" cy="14312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sz="2800" dirty="0"/>
          </a:p>
        </p:txBody>
      </p:sp>
      <p:sp>
        <p:nvSpPr>
          <p:cNvPr id="29" name="Text Box 9">
            <a:extLst>
              <a:ext uri="{FF2B5EF4-FFF2-40B4-BE49-F238E27FC236}">
                <a16:creationId xmlns:a16="http://schemas.microsoft.com/office/drawing/2014/main" id="{DBC56714-91FF-4923-8C95-F2DA758D1713}"/>
              </a:ext>
            </a:extLst>
          </p:cNvPr>
          <p:cNvSpPr txBox="1">
            <a:spLocks noChangeArrowheads="1"/>
          </p:cNvSpPr>
          <p:nvPr/>
        </p:nvSpPr>
        <p:spPr bwMode="auto">
          <a:xfrm>
            <a:off x="359537" y="100362"/>
            <a:ext cx="4289130" cy="80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No. of in-person follow-up visits among PrEP initiators</a:t>
            </a:r>
            <a:endParaRPr kumimoji="0" lang="en-US" altLang="en-US" sz="2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a:t>
            </a:r>
            <a:r>
              <a:rPr lang="en-US" altLang="en-US" sz="2800" dirty="0">
                <a:latin typeface="+mj-lt"/>
                <a:ea typeface="Calibri" panose="020F0502020204030204" pitchFamily="34" charset="0"/>
                <a:cs typeface="Arial" panose="020B0604020202020204" pitchFamily="34" charset="0"/>
              </a:rPr>
              <a:t>5025</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mj-lt"/>
            </a:endParaRPr>
          </a:p>
        </p:txBody>
      </p:sp>
      <p:cxnSp>
        <p:nvCxnSpPr>
          <p:cNvPr id="32" name="Straight Arrow Connector 31">
            <a:extLst>
              <a:ext uri="{FF2B5EF4-FFF2-40B4-BE49-F238E27FC236}">
                <a16:creationId xmlns:a16="http://schemas.microsoft.com/office/drawing/2014/main" id="{AACF0AE2-90A6-4F7A-97D6-A700022DC3CA}"/>
              </a:ext>
            </a:extLst>
          </p:cNvPr>
          <p:cNvCxnSpPr>
            <a:cxnSpLocks noChangeShapeType="1"/>
          </p:cNvCxnSpPr>
          <p:nvPr/>
        </p:nvCxnSpPr>
        <p:spPr bwMode="auto">
          <a:xfrm>
            <a:off x="2447908" y="2010553"/>
            <a:ext cx="2719178" cy="0"/>
          </a:xfrm>
          <a:prstGeom prst="straightConnector1">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Text Box 8">
            <a:extLst>
              <a:ext uri="{FF2B5EF4-FFF2-40B4-BE49-F238E27FC236}">
                <a16:creationId xmlns:a16="http://schemas.microsoft.com/office/drawing/2014/main" id="{EFCED62A-19CD-4492-BF12-6AA41C37FAFA}"/>
              </a:ext>
            </a:extLst>
          </p:cNvPr>
          <p:cNvSpPr txBox="1">
            <a:spLocks noChangeArrowheads="1"/>
          </p:cNvSpPr>
          <p:nvPr/>
        </p:nvSpPr>
        <p:spPr bwMode="auto">
          <a:xfrm>
            <a:off x="5166260" y="884698"/>
            <a:ext cx="3888177" cy="22600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tabLst/>
            </a:pPr>
            <a:r>
              <a:rPr lang="en-US" altLang="en-US" sz="2800" b="1" dirty="0">
                <a:latin typeface="+mj-lt"/>
                <a:ea typeface="Calibri" panose="020F0502020204030204" pitchFamily="34" charset="0"/>
                <a:cs typeface="Arial" panose="020B0604020202020204" pitchFamily="34" charset="0"/>
              </a:rPr>
              <a:t>Excluded (n=3893)</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200" dirty="0">
                <a:ea typeface="Calibri" panose="020F0502020204030204" pitchFamily="34" charset="0"/>
                <a:cs typeface="Arial" panose="020B0604020202020204" pitchFamily="34" charset="0"/>
              </a:rPr>
              <a:t>No DBS collected (n=2117)</a:t>
            </a:r>
          </a:p>
          <a:p>
            <a:pPr marL="342900" lvl="0" indent="-342900" eaLnBrk="0" fontAlgn="base" hangingPunct="0">
              <a:spcBef>
                <a:spcPct val="0"/>
              </a:spcBef>
              <a:spcAft>
                <a:spcPct val="0"/>
              </a:spcAft>
              <a:buFont typeface="Arial" panose="020B0604020202020204" pitchFamily="34" charset="0"/>
              <a:buChar char="•"/>
            </a:pPr>
            <a:r>
              <a:rPr lang="en-US" altLang="en-US" sz="2200" dirty="0">
                <a:ea typeface="Calibri" panose="020F0502020204030204" pitchFamily="34" charset="0"/>
                <a:cs typeface="Arial" panose="020B0604020202020204" pitchFamily="34" charset="0"/>
              </a:rPr>
              <a:t>No PrEP use in last 14 days (n=874) </a:t>
            </a:r>
          </a:p>
          <a:p>
            <a:pPr marL="342900" lvl="0" indent="-342900" eaLnBrk="0" fontAlgn="base" hangingPunct="0">
              <a:spcBef>
                <a:spcPct val="0"/>
              </a:spcBef>
              <a:spcAft>
                <a:spcPct val="0"/>
              </a:spcAft>
              <a:buFont typeface="Arial" panose="020B0604020202020204" pitchFamily="34" charset="0"/>
              <a:buChar char="•"/>
            </a:pPr>
            <a:r>
              <a:rPr lang="en-US" altLang="en-US" sz="2200" dirty="0">
                <a:ea typeface="Calibri" panose="020F0502020204030204" pitchFamily="34" charset="0"/>
                <a:cs typeface="Arial" panose="020B0604020202020204" pitchFamily="34" charset="0"/>
              </a:rPr>
              <a:t>No data on PrEP use (n=873)</a:t>
            </a:r>
            <a:endParaRPr lang="en-US" altLang="en-US" sz="2200" dirty="0">
              <a:latin typeface="+mj-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DBS data missing (n=29)</a:t>
            </a:r>
            <a:endParaRPr kumimoji="0" lang="en-US" altLang="en-US" sz="2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1">
            <a:extLst>
              <a:ext uri="{FF2B5EF4-FFF2-40B4-BE49-F238E27FC236}">
                <a16:creationId xmlns:a16="http://schemas.microsoft.com/office/drawing/2014/main" id="{205BA65B-8B28-47CE-812D-0EE44A612EA4}"/>
              </a:ext>
            </a:extLst>
          </p:cNvPr>
          <p:cNvSpPr txBox="1">
            <a:spLocks noChangeArrowheads="1"/>
          </p:cNvSpPr>
          <p:nvPr/>
        </p:nvSpPr>
        <p:spPr bwMode="auto">
          <a:xfrm>
            <a:off x="198262" y="4773544"/>
            <a:ext cx="4652985" cy="1396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No. of follow-up visits with DBS results available*</a:t>
            </a:r>
            <a:endParaRPr kumimoji="0" lang="en-US" altLang="en-US" sz="2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a:t>
            </a:r>
            <a:r>
              <a:rPr lang="en-US" altLang="en-US" sz="2800" dirty="0">
                <a:latin typeface="+mj-lt"/>
                <a:ea typeface="Calibri" panose="020F0502020204030204" pitchFamily="34" charset="0"/>
                <a:cs typeface="Arial" panose="020B0604020202020204" pitchFamily="34" charset="0"/>
              </a:rPr>
              <a:t>233</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mj-lt"/>
            </a:endParaRPr>
          </a:p>
        </p:txBody>
      </p:sp>
      <p:cxnSp>
        <p:nvCxnSpPr>
          <p:cNvPr id="35" name="Straight Arrow Connector 34">
            <a:extLst>
              <a:ext uri="{FF2B5EF4-FFF2-40B4-BE49-F238E27FC236}">
                <a16:creationId xmlns:a16="http://schemas.microsoft.com/office/drawing/2014/main" id="{39E448DD-2F67-4B2F-B181-D3021D7C9AE8}"/>
              </a:ext>
            </a:extLst>
          </p:cNvPr>
          <p:cNvCxnSpPr>
            <a:cxnSpLocks noChangeShapeType="1"/>
          </p:cNvCxnSpPr>
          <p:nvPr/>
        </p:nvCxnSpPr>
        <p:spPr bwMode="auto">
          <a:xfrm>
            <a:off x="2412353" y="1501315"/>
            <a:ext cx="6" cy="1085731"/>
          </a:xfrm>
          <a:prstGeom prst="straightConnector1">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4">
            <a:extLst>
              <a:ext uri="{FF2B5EF4-FFF2-40B4-BE49-F238E27FC236}">
                <a16:creationId xmlns:a16="http://schemas.microsoft.com/office/drawing/2014/main" id="{3AEE3142-87BD-49C2-A076-B001FB2A9516}"/>
              </a:ext>
            </a:extLst>
          </p:cNvPr>
          <p:cNvSpPr txBox="1">
            <a:spLocks noChangeArrowheads="1"/>
          </p:cNvSpPr>
          <p:nvPr/>
        </p:nvSpPr>
        <p:spPr bwMode="auto">
          <a:xfrm>
            <a:off x="5166260" y="3768999"/>
            <a:ext cx="3888176" cy="118400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Not randomly selected for testing (n=</a:t>
            </a:r>
            <a:r>
              <a:rPr lang="en-US" altLang="en-US" sz="2200" dirty="0">
                <a:latin typeface="+mj-lt"/>
                <a:ea typeface="Calibri" panose="020F0502020204030204" pitchFamily="34" charset="0"/>
                <a:cs typeface="Arial" panose="020B0604020202020204" pitchFamily="34" charset="0"/>
              </a:rPr>
              <a:t>899</a:t>
            </a:r>
            <a:r>
              <a:rPr kumimoji="0" lang="en-US" altLang="en-US" sz="22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200" dirty="0">
                <a:latin typeface="+mj-lt"/>
                <a:ea typeface="Calibri" panose="020F0502020204030204" pitchFamily="34" charset="0"/>
                <a:cs typeface="Arial" panose="020B0604020202020204" pitchFamily="34" charset="0"/>
              </a:rPr>
              <a:t>Rejected by lab (n=1)</a:t>
            </a:r>
            <a:endParaRPr kumimoji="0" lang="en-US" altLang="en-US" sz="22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endParaRPr>
          </a:p>
        </p:txBody>
      </p:sp>
      <p:sp>
        <p:nvSpPr>
          <p:cNvPr id="39" name="Rectangle 35">
            <a:extLst>
              <a:ext uri="{FF2B5EF4-FFF2-40B4-BE49-F238E27FC236}">
                <a16:creationId xmlns:a16="http://schemas.microsoft.com/office/drawing/2014/main" id="{F6C029B9-BB2C-4886-B20A-2C9EECD20EE5}"/>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AC632937-71A2-476D-86D4-4BE0C564B0A4}"/>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F9D3A0BF-5130-4B9C-A544-23F08CD3E9E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5B2548C2-C0BF-46D8-B011-24BDFBB1551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C834CB1F-7D3A-4ED4-BF01-5895A1240EF4}"/>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4">
            <a:extLst>
              <a:ext uri="{FF2B5EF4-FFF2-40B4-BE49-F238E27FC236}">
                <a16:creationId xmlns:a16="http://schemas.microsoft.com/office/drawing/2014/main" id="{5D27871A-FAF7-487F-95B5-6A67CF1D72C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sz="3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sz="9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sz="9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en-US" altLang="en-US" sz="900" b="0" i="0" u="none" strike="noStrike" cap="none" normalizeH="0" baseline="3000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6" name="Straight Arrow Connector 45">
            <a:extLst>
              <a:ext uri="{FF2B5EF4-FFF2-40B4-BE49-F238E27FC236}">
                <a16:creationId xmlns:a16="http://schemas.microsoft.com/office/drawing/2014/main" id="{94A7E8F3-CB85-4C1F-9E14-36BD2B2AF2B7}"/>
              </a:ext>
            </a:extLst>
          </p:cNvPr>
          <p:cNvCxnSpPr>
            <a:cxnSpLocks noChangeShapeType="1"/>
          </p:cNvCxnSpPr>
          <p:nvPr/>
        </p:nvCxnSpPr>
        <p:spPr bwMode="auto">
          <a:xfrm>
            <a:off x="2447908" y="3954068"/>
            <a:ext cx="0" cy="765758"/>
          </a:xfrm>
          <a:prstGeom prst="straightConnector1">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Straight Arrow Connector 47">
            <a:extLst>
              <a:ext uri="{FF2B5EF4-FFF2-40B4-BE49-F238E27FC236}">
                <a16:creationId xmlns:a16="http://schemas.microsoft.com/office/drawing/2014/main" id="{17BBEB32-15A3-4AF7-80C6-03C74566874C}"/>
              </a:ext>
            </a:extLst>
          </p:cNvPr>
          <p:cNvCxnSpPr>
            <a:cxnSpLocks noChangeShapeType="1"/>
          </p:cNvCxnSpPr>
          <p:nvPr/>
        </p:nvCxnSpPr>
        <p:spPr bwMode="auto">
          <a:xfrm>
            <a:off x="2484194" y="4267200"/>
            <a:ext cx="2682892" cy="0"/>
          </a:xfrm>
          <a:prstGeom prst="straightConnector1">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Text Box 5">
            <a:extLst>
              <a:ext uri="{FF2B5EF4-FFF2-40B4-BE49-F238E27FC236}">
                <a16:creationId xmlns:a16="http://schemas.microsoft.com/office/drawing/2014/main" id="{AB9CE398-344A-4811-88EA-E458DB095768}"/>
              </a:ext>
            </a:extLst>
          </p:cNvPr>
          <p:cNvSpPr txBox="1">
            <a:spLocks noChangeArrowheads="1"/>
          </p:cNvSpPr>
          <p:nvPr/>
        </p:nvSpPr>
        <p:spPr bwMode="auto">
          <a:xfrm>
            <a:off x="177622" y="2587046"/>
            <a:ext cx="4652973" cy="1384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No. of follow-up visits with DBS available for testing</a:t>
            </a:r>
            <a:endParaRPr kumimoji="0" lang="en-US" altLang="en-US" sz="28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(n=</a:t>
            </a:r>
            <a:r>
              <a:rPr lang="en-US" altLang="en-US" sz="2800" dirty="0">
                <a:latin typeface="+mj-lt"/>
                <a:ea typeface="Calibri" panose="020F0502020204030204" pitchFamily="34" charset="0"/>
                <a:cs typeface="Arial" panose="020B0604020202020204" pitchFamily="34" charset="0"/>
              </a:rPr>
              <a:t>1132</a:t>
            </a:r>
            <a:r>
              <a:rPr kumimoji="0" lang="en-US" altLang="en-US" sz="28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mj-lt"/>
            </a:endParaRPr>
          </a:p>
        </p:txBody>
      </p:sp>
      <p:sp>
        <p:nvSpPr>
          <p:cNvPr id="31" name="Text Box 9">
            <a:extLst>
              <a:ext uri="{FF2B5EF4-FFF2-40B4-BE49-F238E27FC236}">
                <a16:creationId xmlns:a16="http://schemas.microsoft.com/office/drawing/2014/main" id="{F398B04D-3FDC-4CDB-AEDD-19E097DEB989}"/>
              </a:ext>
            </a:extLst>
          </p:cNvPr>
          <p:cNvSpPr txBox="1">
            <a:spLocks noChangeArrowheads="1"/>
          </p:cNvSpPr>
          <p:nvPr/>
        </p:nvSpPr>
        <p:spPr bwMode="auto">
          <a:xfrm>
            <a:off x="4854870" y="5770174"/>
            <a:ext cx="4289130" cy="8001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*1 additional DBS tested from seroconverter</a:t>
            </a:r>
            <a:endParaRPr kumimoji="0" lang="en-US" altLang="en-US"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296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4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RT_PowerPoint_Template_2011-12-5_v3">
  <a:themeElements>
    <a:clrScheme name="Custom 2">
      <a:dk1>
        <a:sysClr val="windowText" lastClr="000000"/>
      </a:dk1>
      <a:lt1>
        <a:sysClr val="window" lastClr="FFFFFF"/>
      </a:lt1>
      <a:dk2>
        <a:srgbClr val="595959"/>
      </a:dk2>
      <a:lt2>
        <a:srgbClr val="595959"/>
      </a:lt2>
      <a:accent1>
        <a:srgbClr val="006792"/>
      </a:accent1>
      <a:accent2>
        <a:srgbClr val="3995B9"/>
      </a:accent2>
      <a:accent3>
        <a:srgbClr val="73C167"/>
      </a:accent3>
      <a:accent4>
        <a:srgbClr val="595959"/>
      </a:accent4>
      <a:accent5>
        <a:srgbClr val="509ACC"/>
      </a:accent5>
      <a:accent6>
        <a:srgbClr val="7F6AA2"/>
      </a:accent6>
      <a:hlink>
        <a:srgbClr val="D0AF72"/>
      </a:hlink>
      <a:folHlink>
        <a:srgbClr val="503D1A"/>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7589</TotalTime>
  <Words>2391</Words>
  <Application>Microsoft Office PowerPoint</Application>
  <PresentationFormat>On-screen Show (4:3)</PresentationFormat>
  <Paragraphs>212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Helvetica Neue</vt:lpstr>
      <vt:lpstr>Tw Cen MT</vt:lpstr>
      <vt:lpstr>Wingdings</vt:lpstr>
      <vt:lpstr>Wingdings 2</vt:lpstr>
      <vt:lpstr>START_PowerPoint_Template_2011-12-5_v3</vt:lpstr>
      <vt:lpstr>Frequent detection of TFV-DP among  young Kenyan women in a PrEP implementation program  Jillian Pintye, John Kinuthia, Felix Abuna, Kenneth Mugwanya, Harison Lagat, Julia Dettinger, Daniel Odinga, Joseph  Sila, Jared M. Baeten, Grace John-Stewart PrEP Implementation for Young Women and Adolescents (PrIYA)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Wach</dc:title>
  <dc:creator>Kate Pfizenmaier</dc:creator>
  <cp:lastModifiedBy>Jillian Pintye</cp:lastModifiedBy>
  <cp:revision>261</cp:revision>
  <dcterms:created xsi:type="dcterms:W3CDTF">2015-07-21T20:36:03Z</dcterms:created>
  <dcterms:modified xsi:type="dcterms:W3CDTF">2019-07-23T16:07:42Z</dcterms:modified>
</cp:coreProperties>
</file>